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6" r:id="rId5"/>
    <p:sldMasterId id="2147493598" r:id="rId6"/>
  </p:sldMasterIdLst>
  <p:notesMasterIdLst>
    <p:notesMasterId r:id="rId72"/>
  </p:notesMasterIdLst>
  <p:handoutMasterIdLst>
    <p:handoutMasterId r:id="rId73"/>
  </p:handoutMasterIdLst>
  <p:sldIdLst>
    <p:sldId id="330" r:id="rId7"/>
    <p:sldId id="745" r:id="rId8"/>
    <p:sldId id="750" r:id="rId9"/>
    <p:sldId id="746" r:id="rId10"/>
    <p:sldId id="747" r:id="rId11"/>
    <p:sldId id="748" r:id="rId12"/>
    <p:sldId id="749" r:id="rId13"/>
    <p:sldId id="808" r:id="rId14"/>
    <p:sldId id="751" r:id="rId15"/>
    <p:sldId id="752" r:id="rId16"/>
    <p:sldId id="753" r:id="rId17"/>
    <p:sldId id="662" r:id="rId18"/>
    <p:sldId id="754" r:id="rId19"/>
    <p:sldId id="755" r:id="rId20"/>
    <p:sldId id="758" r:id="rId21"/>
    <p:sldId id="759" r:id="rId22"/>
    <p:sldId id="760" r:id="rId23"/>
    <p:sldId id="762" r:id="rId24"/>
    <p:sldId id="763" r:id="rId25"/>
    <p:sldId id="764" r:id="rId26"/>
    <p:sldId id="765" r:id="rId27"/>
    <p:sldId id="766" r:id="rId28"/>
    <p:sldId id="767" r:id="rId29"/>
    <p:sldId id="768" r:id="rId30"/>
    <p:sldId id="769" r:id="rId31"/>
    <p:sldId id="770" r:id="rId32"/>
    <p:sldId id="771" r:id="rId33"/>
    <p:sldId id="772" r:id="rId34"/>
    <p:sldId id="773" r:id="rId35"/>
    <p:sldId id="774" r:id="rId36"/>
    <p:sldId id="775" r:id="rId37"/>
    <p:sldId id="776" r:id="rId38"/>
    <p:sldId id="777" r:id="rId39"/>
    <p:sldId id="778" r:id="rId40"/>
    <p:sldId id="761" r:id="rId41"/>
    <p:sldId id="779" r:id="rId42"/>
    <p:sldId id="780" r:id="rId43"/>
    <p:sldId id="781" r:id="rId44"/>
    <p:sldId id="782" r:id="rId45"/>
    <p:sldId id="719" r:id="rId46"/>
    <p:sldId id="783" r:id="rId47"/>
    <p:sldId id="784" r:id="rId48"/>
    <p:sldId id="785" r:id="rId49"/>
    <p:sldId id="786" r:id="rId50"/>
    <p:sldId id="787" r:id="rId51"/>
    <p:sldId id="788" r:id="rId52"/>
    <p:sldId id="789" r:id="rId53"/>
    <p:sldId id="790" r:id="rId54"/>
    <p:sldId id="791" r:id="rId55"/>
    <p:sldId id="792" r:id="rId56"/>
    <p:sldId id="793" r:id="rId57"/>
    <p:sldId id="794" r:id="rId58"/>
    <p:sldId id="795" r:id="rId59"/>
    <p:sldId id="796" r:id="rId60"/>
    <p:sldId id="797" r:id="rId61"/>
    <p:sldId id="798" r:id="rId62"/>
    <p:sldId id="799" r:id="rId63"/>
    <p:sldId id="800" r:id="rId64"/>
    <p:sldId id="801" r:id="rId65"/>
    <p:sldId id="802" r:id="rId66"/>
    <p:sldId id="803" r:id="rId67"/>
    <p:sldId id="804" r:id="rId68"/>
    <p:sldId id="805" r:id="rId69"/>
    <p:sldId id="806" r:id="rId70"/>
    <p:sldId id="807" r:id="rId7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69"/>
    <p:restoredTop sz="94830"/>
  </p:normalViewPr>
  <p:slideViewPr>
    <p:cSldViewPr snapToObjects="1">
      <p:cViewPr varScale="1">
        <p:scale>
          <a:sx n="162" d="100"/>
          <a:sy n="162" d="100"/>
        </p:scale>
        <p:origin x="1200" y="15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49" d="100"/>
        <a:sy n="149" d="100"/>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11/5/20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11/5/20</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 Software University Foundation – </a:t>
            </a:r>
            <a:r>
              <a:rPr kumimoji="0" lang="en-US" sz="1200" b="0" i="0" u="sng" strike="noStrike" kern="1200" cap="none" spc="0" normalizeH="0" baseline="0" noProof="0">
                <a:ln>
                  <a:noFill/>
                </a:ln>
                <a:solidFill>
                  <a:prstClr val="black"/>
                </a:solidFill>
                <a:effectLst/>
                <a:uLnTx/>
                <a:uFillTx/>
                <a:latin typeface="Calibri"/>
                <a:ea typeface="+mn-ea"/>
                <a:cs typeface="+mn-cs"/>
                <a:hlinkClick r:id="rId3"/>
              </a:rPr>
              <a:t>http://softuni.org</a:t>
            </a:r>
            <a:endParaRPr kumimoji="0" lang="en-US" sz="12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This work is licensed under the </a:t>
            </a:r>
            <a:r>
              <a:rPr kumimoji="0" lang="en-US" sz="1200" b="0" i="0" u="sng" strike="noStrike" kern="1200" cap="none" spc="0" normalizeH="0" baseline="0" noProof="1">
                <a:ln>
                  <a:noFill/>
                </a:ln>
                <a:solidFill>
                  <a:prstClr val="black"/>
                </a:solidFill>
                <a:effectLst/>
                <a:uLnTx/>
                <a:uFillTx/>
                <a:latin typeface="Calibri"/>
                <a:ea typeface="+mn-ea"/>
                <a:cs typeface="+mn-cs"/>
                <a:hlinkClick r:id="rId4"/>
              </a:rPr>
              <a:t>Creative Commons Attribution-NonCommercial-ShareAlike</a:t>
            </a:r>
            <a:r>
              <a:rPr kumimoji="0" lang="en-US" sz="1200" b="0" i="0" u="none" strike="noStrike" kern="1200" cap="none" spc="0" normalizeH="0" baseline="0" noProof="1">
                <a:ln>
                  <a:noFill/>
                </a:ln>
                <a:solidFill>
                  <a:prstClr val="black"/>
                </a:solidFill>
                <a:effectLst/>
                <a:uLnTx/>
                <a:uFillTx/>
                <a:latin typeface="Calibri"/>
                <a:ea typeface="+mn-ea"/>
                <a:cs typeface="+mn-cs"/>
              </a:rPr>
              <a:t> </a:t>
            </a:r>
            <a:r>
              <a:rPr kumimoji="0" lang="en-US" sz="1200" b="0" i="0" u="none" strike="noStrike" kern="1200" cap="none" spc="0" normalizeH="0" baseline="0" noProof="0">
                <a:ln>
                  <a:noFill/>
                </a:ln>
                <a:solidFill>
                  <a:prstClr val="black"/>
                </a:solidFill>
                <a:effectLst/>
                <a:uLnTx/>
                <a:uFillTx/>
                <a:latin typeface="Calibri"/>
                <a:ea typeface="+mn-ea"/>
                <a:cs typeface="+mn-cs"/>
              </a:rPr>
              <a:t>license.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1"/>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94271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4284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356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343034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a:t>
            </a:fld>
            <a:endParaRPr lang="en-US" altLang="en-US"/>
          </a:p>
        </p:txBody>
      </p:sp>
    </p:spTree>
    <p:extLst>
      <p:ext uri="{BB962C8B-B14F-4D97-AF65-F5344CB8AC3E}">
        <p14:creationId xmlns:p14="http://schemas.microsoft.com/office/powerpoint/2010/main" val="776189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9</a:t>
            </a:fld>
            <a:endParaRPr lang="en-US" altLang="en-US"/>
          </a:p>
        </p:txBody>
      </p:sp>
    </p:spTree>
    <p:extLst>
      <p:ext uri="{BB962C8B-B14F-4D97-AF65-F5344CB8AC3E}">
        <p14:creationId xmlns:p14="http://schemas.microsoft.com/office/powerpoint/2010/main" val="67403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179274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15</a:t>
            </a:fld>
            <a:endParaRPr lang="en-US" altLang="en-US"/>
          </a:p>
        </p:txBody>
      </p:sp>
    </p:spTree>
    <p:extLst>
      <p:ext uri="{BB962C8B-B14F-4D97-AF65-F5344CB8AC3E}">
        <p14:creationId xmlns:p14="http://schemas.microsoft.com/office/powerpoint/2010/main" val="388239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30825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50726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84559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136929709"/>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479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808567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11/5/20</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775326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11/5/20</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16019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11/5/20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8154553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11/5/20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2987014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751206646"/>
      </p:ext>
    </p:extLst>
  </p:cSld>
  <p:clrMapOvr>
    <a:masterClrMapping/>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a:prstGeom prst="rect">
            <a:avLst/>
          </a:prstGeo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345796049"/>
      </p:ext>
    </p:extLst>
  </p:cSld>
  <p:clrMapOvr>
    <a:masterClrMapping/>
  </p:clrMapOvr>
  <p:transition spd="med">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4076347670"/>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11/5/20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6381081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42944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275663" y="235726"/>
            <a:ext cx="5538198" cy="1500188"/>
          </a:xfrm>
        </p:spPr>
        <p:txBody>
          <a:bodyPr lIns="0" tIns="0" rIns="0" bIns="0">
            <a:normAutofit/>
          </a:bodyPr>
          <a:lstStyle>
            <a:lvl1pPr algn="r">
              <a:defRPr sz="405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3275663" y="1759724"/>
            <a:ext cx="5538198" cy="1314450"/>
          </a:xfrm>
        </p:spPr>
        <p:txBody>
          <a:bodyPr lIns="0" tIns="0" rIns="0" bIns="0">
            <a:normAutofit/>
          </a:bodyPr>
          <a:lstStyle>
            <a:lvl1pPr marL="0" indent="0" algn="r">
              <a:spcBef>
                <a:spcPts val="0"/>
              </a:spcBef>
              <a:buNone/>
              <a:defRPr sz="3000" cap="none" spc="150" baseline="0">
                <a:solidFill>
                  <a:schemeClr val="accent1"/>
                </a:solidFill>
              </a:defRPr>
            </a:lvl1pPr>
            <a:lvl2pPr marL="457120" indent="0" algn="ctr">
              <a:buNone/>
              <a:defRPr>
                <a:solidFill>
                  <a:schemeClr val="tx1">
                    <a:tint val="75000"/>
                  </a:schemeClr>
                </a:solidFill>
              </a:defRPr>
            </a:lvl2pPr>
            <a:lvl3pPr marL="914240" indent="0" algn="ctr">
              <a:buNone/>
              <a:defRPr>
                <a:solidFill>
                  <a:schemeClr val="tx1">
                    <a:tint val="75000"/>
                  </a:schemeClr>
                </a:solidFill>
              </a:defRPr>
            </a:lvl3pPr>
            <a:lvl4pPr marL="1371360" indent="0" algn="ctr">
              <a:buNone/>
              <a:defRPr>
                <a:solidFill>
                  <a:schemeClr val="tx1">
                    <a:tint val="75000"/>
                  </a:schemeClr>
                </a:solidFill>
              </a:defRPr>
            </a:lvl4pPr>
            <a:lvl5pPr marL="1828479" indent="0" algn="ctr">
              <a:buNone/>
              <a:defRPr>
                <a:solidFill>
                  <a:schemeClr val="tx1">
                    <a:tint val="75000"/>
                  </a:schemeClr>
                </a:solidFill>
              </a:defRPr>
            </a:lvl5pPr>
            <a:lvl6pPr marL="2285600" indent="0" algn="ctr">
              <a:buNone/>
              <a:defRPr>
                <a:solidFill>
                  <a:schemeClr val="tx1">
                    <a:tint val="75000"/>
                  </a:schemeClr>
                </a:solidFill>
              </a:defRPr>
            </a:lvl6pPr>
            <a:lvl7pPr marL="2742720" indent="0" algn="ctr">
              <a:buNone/>
              <a:defRPr>
                <a:solidFill>
                  <a:schemeClr val="tx1">
                    <a:tint val="75000"/>
                  </a:schemeClr>
                </a:solidFill>
              </a:defRPr>
            </a:lvl7pPr>
            <a:lvl8pPr marL="3199840" indent="0" algn="ctr">
              <a:buNone/>
              <a:defRPr>
                <a:solidFill>
                  <a:schemeClr val="tx1">
                    <a:tint val="75000"/>
                  </a:schemeClr>
                </a:solidFill>
              </a:defRPr>
            </a:lvl8pPr>
            <a:lvl9pPr marL="3656960"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570458" y="3104887"/>
            <a:ext cx="2391332" cy="412027"/>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1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3275663" y="3143250"/>
            <a:ext cx="5538198" cy="142875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570458" y="3466399"/>
            <a:ext cx="2391333" cy="351434"/>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725"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570458" y="3749666"/>
            <a:ext cx="2391332" cy="315077"/>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5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570458" y="4036866"/>
            <a:ext cx="2391332" cy="290840"/>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35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570458" y="4292738"/>
            <a:ext cx="2391332" cy="26660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2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9645294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41648" y="4893752"/>
            <a:ext cx="918238" cy="147358"/>
          </a:xfrm>
          <a:prstGeom prst="rect">
            <a:avLst/>
          </a:prstGeom>
        </p:spPr>
        <p:txBody>
          <a:bodyPr vert="horz" lIns="36000" tIns="36000" rIns="36000" bIns="36000" rtlCol="0" anchor="ctr"/>
          <a:lstStyle>
            <a:lvl1pPr algn="l">
              <a:defRPr sz="750">
                <a:solidFill>
                  <a:schemeClr val="tx1">
                    <a:tint val="75000"/>
                  </a:schemeClr>
                </a:solidFill>
              </a:defRPr>
            </a:lvl1pPr>
          </a:lstStyle>
          <a:p>
            <a:fld id="{7DEFA7EA-3664-49FE-B0F0-25537597E3EA}" type="datetime1">
              <a:rPr lang="en-US" smtClean="0">
                <a:solidFill>
                  <a:prstClr val="white">
                    <a:tint val="75000"/>
                  </a:prstClr>
                </a:solidFill>
              </a:rPr>
              <a:pPr/>
              <a:t>11/5/20</a:t>
            </a:fld>
            <a:endParaRPr lang="en-US" dirty="0">
              <a:solidFill>
                <a:prstClr val="white">
                  <a:tint val="75000"/>
                </a:prstClr>
              </a:solidFill>
            </a:endParaRPr>
          </a:p>
        </p:txBody>
      </p:sp>
      <p:sp>
        <p:nvSpPr>
          <p:cNvPr id="19" name="Footer Placeholder 4"/>
          <p:cNvSpPr>
            <a:spLocks noGrp="1"/>
          </p:cNvSpPr>
          <p:nvPr>
            <p:ph type="ftr" sz="quarter" idx="3"/>
          </p:nvPr>
        </p:nvSpPr>
        <p:spPr>
          <a:xfrm>
            <a:off x="1061085" y="4893752"/>
            <a:ext cx="7614783" cy="147358"/>
          </a:xfrm>
          <a:prstGeom prst="rect">
            <a:avLst/>
          </a:prstGeom>
        </p:spPr>
        <p:txBody>
          <a:bodyPr vert="horz" lIns="36000" tIns="36000" rIns="36000" bIns="36000" rtlCol="0" anchor="ctr"/>
          <a:lstStyle>
            <a:lvl1pPr algn="ctr">
              <a:defRPr sz="750">
                <a:solidFill>
                  <a:schemeClr val="tx1">
                    <a:tint val="75000"/>
                  </a:schemeClr>
                </a:solidFill>
              </a:defRPr>
            </a:lvl1pPr>
          </a:lstStyle>
          <a:p>
            <a:endParaRPr lang="en-US" dirty="0">
              <a:solidFill>
                <a:prstClr val="white">
                  <a:tint val="75000"/>
                </a:prstClr>
              </a:solidFill>
            </a:endParaRPr>
          </a:p>
        </p:txBody>
      </p:sp>
      <p:sp>
        <p:nvSpPr>
          <p:cNvPr id="20" name="Slide Number Placeholder 5"/>
          <p:cNvSpPr>
            <a:spLocks noGrp="1"/>
          </p:cNvSpPr>
          <p:nvPr>
            <p:ph type="sldNum" sz="quarter" idx="4"/>
          </p:nvPr>
        </p:nvSpPr>
        <p:spPr>
          <a:xfrm>
            <a:off x="8677069" y="4893752"/>
            <a:ext cx="321700" cy="147358"/>
          </a:xfrm>
          <a:prstGeom prst="rect">
            <a:avLst/>
          </a:prstGeom>
        </p:spPr>
        <p:txBody>
          <a:bodyPr vert="horz" lIns="36000" tIns="36000" rIns="36000" bIns="36000" rtlCol="0" anchor="ctr"/>
          <a:lstStyle>
            <a:lvl1pPr algn="r">
              <a:defRPr sz="75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2" name="Content Placeholder 2"/>
          <p:cNvSpPr>
            <a:spLocks noGrp="1"/>
          </p:cNvSpPr>
          <p:nvPr>
            <p:ph idx="1" hasCustomPrompt="1"/>
          </p:nvPr>
        </p:nvSpPr>
        <p:spPr>
          <a:xfrm>
            <a:off x="142847" y="863341"/>
            <a:ext cx="8855923" cy="4177766"/>
          </a:xfrm>
        </p:spPr>
        <p:txBody>
          <a:bodyPr/>
          <a:lstStyle>
            <a:lvl1pPr>
              <a:defRPr sz="2550"/>
            </a:lvl1pPr>
            <a:lvl2pPr>
              <a:defRPr sz="2400"/>
            </a:lvl2pPr>
            <a:lvl3pPr>
              <a:defRPr sz="2250"/>
            </a:lvl3pPr>
            <a:lvl4pPr>
              <a:defRPr sz="2100"/>
            </a:lvl4pPr>
            <a:lvl5pPr>
              <a:defRPr sz="195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41648" y="30256"/>
            <a:ext cx="7185069" cy="833085"/>
          </a:xfrm>
        </p:spPr>
        <p:txBody>
          <a:bodyPr/>
          <a:lstStyle>
            <a:lvl1pPr>
              <a:defRPr>
                <a:solidFill>
                  <a:srgbClr val="F3BE60"/>
                </a:solidFill>
                <a:effectLst/>
              </a:defRPr>
            </a:lvl1pPr>
          </a:lstStyle>
          <a:p>
            <a:r>
              <a:rPr lang="en-US" dirty="0"/>
              <a:t>Slide Title</a:t>
            </a:r>
            <a:endParaRPr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73079" y="171450"/>
            <a:ext cx="1632069" cy="571500"/>
          </a:xfrm>
          <a:prstGeom prst="rect">
            <a:avLst/>
          </a:prstGeom>
          <a:noFill/>
        </p:spPr>
      </p:pic>
    </p:spTree>
    <p:extLst>
      <p:ext uri="{BB962C8B-B14F-4D97-AF65-F5344CB8AC3E}">
        <p14:creationId xmlns:p14="http://schemas.microsoft.com/office/powerpoint/2010/main" val="10116265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4942" y="3696574"/>
            <a:ext cx="6705600" cy="633626"/>
          </a:xfrm>
        </p:spPr>
        <p:txBody>
          <a:bodyPr lIns="36000" tIns="36000" rIns="36000" bIns="36000" anchor="b">
            <a:spAutoFit/>
          </a:bodyPr>
          <a:lstStyle>
            <a:lvl1pPr algn="ctr">
              <a:defRPr sz="405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084942" y="4316226"/>
            <a:ext cx="6705600" cy="557451"/>
          </a:xfrm>
        </p:spPr>
        <p:txBody>
          <a:bodyPr lIns="36000" tIns="36000" rIns="36000" bIns="36000" anchor="t">
            <a:spAutoFit/>
          </a:bodyPr>
          <a:lstStyle>
            <a:lvl1pPr marL="0" indent="0" algn="ctr">
              <a:spcBef>
                <a:spcPts val="0"/>
              </a:spcBef>
              <a:buNone/>
              <a:defRPr sz="3000" cap="none" spc="150" baseline="0">
                <a:solidFill>
                  <a:schemeClr val="accent1"/>
                </a:solidFill>
              </a:defRPr>
            </a:lvl1pPr>
            <a:lvl2pPr marL="457120" indent="0">
              <a:buNone/>
              <a:defRPr sz="1800">
                <a:solidFill>
                  <a:schemeClr val="tx1">
                    <a:tint val="75000"/>
                  </a:schemeClr>
                </a:solidFill>
              </a:defRPr>
            </a:lvl2pPr>
            <a:lvl3pPr marL="914240" indent="0">
              <a:buNone/>
              <a:defRPr sz="1575">
                <a:solidFill>
                  <a:schemeClr val="tx1">
                    <a:tint val="75000"/>
                  </a:schemeClr>
                </a:solidFill>
              </a:defRPr>
            </a:lvl3pPr>
            <a:lvl4pPr marL="1371360" indent="0">
              <a:buNone/>
              <a:defRPr sz="1425">
                <a:solidFill>
                  <a:schemeClr val="tx1">
                    <a:tint val="75000"/>
                  </a:schemeClr>
                </a:solidFill>
              </a:defRPr>
            </a:lvl4pPr>
            <a:lvl5pPr marL="1828479" indent="0">
              <a:buNone/>
              <a:defRPr sz="1425">
                <a:solidFill>
                  <a:schemeClr val="tx1">
                    <a:tint val="75000"/>
                  </a:schemeClr>
                </a:solidFill>
              </a:defRPr>
            </a:lvl5pPr>
            <a:lvl6pPr marL="2285600" indent="0">
              <a:buNone/>
              <a:defRPr sz="1425">
                <a:solidFill>
                  <a:schemeClr val="tx1">
                    <a:tint val="75000"/>
                  </a:schemeClr>
                </a:solidFill>
              </a:defRPr>
            </a:lvl6pPr>
            <a:lvl7pPr marL="2742720" indent="0">
              <a:buNone/>
              <a:defRPr sz="1425">
                <a:solidFill>
                  <a:schemeClr val="tx1">
                    <a:tint val="75000"/>
                  </a:schemeClr>
                </a:solidFill>
              </a:defRPr>
            </a:lvl7pPr>
            <a:lvl8pPr marL="3199840" indent="0">
              <a:buNone/>
              <a:defRPr sz="1425">
                <a:solidFill>
                  <a:schemeClr val="tx1">
                    <a:tint val="75000"/>
                  </a:schemeClr>
                </a:solidFill>
              </a:defRPr>
            </a:lvl8pPr>
            <a:lvl9pPr marL="3656960" indent="0">
              <a:buNone/>
              <a:defRPr sz="1425">
                <a:solidFill>
                  <a:schemeClr val="tx1">
                    <a:tint val="75000"/>
                  </a:schemeClr>
                </a:solidFill>
              </a:defRPr>
            </a:lvl9pPr>
          </a:lstStyle>
          <a:p>
            <a:pPr lvl="0"/>
            <a:r>
              <a:rPr lang="en-US" dirty="0"/>
              <a:t>Click to Edit Section Subtitle</a:t>
            </a:r>
          </a:p>
        </p:txBody>
      </p:sp>
      <p:pic>
        <p:nvPicPr>
          <p:cNvPr id="9"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73079" y="171450"/>
            <a:ext cx="1632069" cy="571500"/>
          </a:xfrm>
          <a:prstGeom prst="rect">
            <a:avLst/>
          </a:prstGeom>
          <a:noFill/>
        </p:spPr>
      </p:pic>
    </p:spTree>
    <p:extLst>
      <p:ext uri="{BB962C8B-B14F-4D97-AF65-F5344CB8AC3E}">
        <p14:creationId xmlns:p14="http://schemas.microsoft.com/office/powerpoint/2010/main" val="20980747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5320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11414" y="53580"/>
            <a:ext cx="6553200" cy="682228"/>
          </a:xfrm>
          <a:prstGeom prst="rect">
            <a:avLst/>
          </a:prstGeom>
        </p:spPr>
        <p:txBody>
          <a:bodyPr/>
          <a:lstStyle/>
          <a:p>
            <a:r>
              <a:rPr lang="en-US"/>
              <a:t>Click to edit Master title style</a:t>
            </a:r>
            <a:endParaRPr lang="bg-BG"/>
          </a:p>
        </p:txBody>
      </p:sp>
      <p:sp>
        <p:nvSpPr>
          <p:cNvPr id="3" name="Text Placeholder 2"/>
          <p:cNvSpPr>
            <a:spLocks noGrp="1"/>
          </p:cNvSpPr>
          <p:nvPr>
            <p:ph type="body" sz="half" idx="1"/>
          </p:nvPr>
        </p:nvSpPr>
        <p:spPr>
          <a:xfrm>
            <a:off x="323851" y="951311"/>
            <a:ext cx="4171950" cy="39969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Content Placeholder 3"/>
          <p:cNvSpPr>
            <a:spLocks noGrp="1"/>
          </p:cNvSpPr>
          <p:nvPr>
            <p:ph sz="half" idx="2"/>
          </p:nvPr>
        </p:nvSpPr>
        <p:spPr>
          <a:xfrm>
            <a:off x="4648200" y="951311"/>
            <a:ext cx="4171950" cy="39969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Tree>
    <p:extLst>
      <p:ext uri="{BB962C8B-B14F-4D97-AF65-F5344CB8AC3E}">
        <p14:creationId xmlns:p14="http://schemas.microsoft.com/office/powerpoint/2010/main" val="1866121066"/>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6343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11/5/20</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11/5/20</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11/5/20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11/5/20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44850209"/>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11/5/20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a:prstGeom prst="rect">
            <a:avLst/>
          </a:prstGeo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06664761"/>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emf"/><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24.xml"/><Relationship Id="rId7"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(S20): </a:t>
            </a:r>
            <a:r>
              <a:rPr lang="en-US" altLang="en-US" sz="1050" i="1" dirty="0">
                <a:solidFill>
                  <a:schemeClr val="bg1"/>
                </a:solidFill>
              </a:rPr>
              <a:t>Lecture 12 – No SQL</a:t>
            </a:r>
            <a:br>
              <a:rPr lang="en-US" altLang="en-US" sz="1050" i="1" baseline="0" dirty="0">
                <a:solidFill>
                  <a:schemeClr val="bg1"/>
                </a:solidFill>
              </a:rPr>
            </a:br>
            <a:r>
              <a:rPr lang="de-DE" altLang="en-US" sz="900" i="1" dirty="0">
                <a:solidFill>
                  <a:schemeClr val="bg1"/>
                </a:solidFill>
              </a:rPr>
              <a:t>© Donald F. Ferguson, 2018</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478" r:id="rId3"/>
    <p:sldLayoutId id="2147493475" r:id="rId4"/>
    <p:sldLayoutId id="2147493476" r:id="rId5"/>
    <p:sldLayoutId id="2147493477" r:id="rId6"/>
    <p:sldLayoutId id="2147493480" r:id="rId7"/>
    <p:sldLayoutId id="2147493494" r:id="rId8"/>
    <p:sldLayoutId id="2147493572" r:id="rId9"/>
    <p:sldLayoutId id="2147493585"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(S20): </a:t>
            </a:r>
            <a:r>
              <a:rPr lang="en-US" altLang="en-US" sz="1050" i="1" dirty="0">
                <a:solidFill>
                  <a:schemeClr val="bg1"/>
                </a:solidFill>
              </a:rPr>
              <a:t>Lecture 12 – NoSQL : No SQL</a:t>
            </a:r>
          </a:p>
          <a:p>
            <a:r>
              <a:rPr lang="de-DE" altLang="en-US" sz="900" i="1" dirty="0">
                <a:solidFill>
                  <a:schemeClr val="bg1"/>
                </a:solidFill>
              </a:rPr>
              <a:t>© Donald F. Ferguson, 2018</a:t>
            </a:r>
            <a:endParaRPr lang="en-US" altLang="en-US" sz="9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894203362"/>
      </p:ext>
    </p:extLst>
  </p:cSld>
  <p:clrMap bg1="lt1" tx1="dk1" bg2="lt2" tx2="dk2" accent1="accent1" accent2="accent2" accent3="accent3" accent4="accent4" accent5="accent5" accent6="accent6" hlink="hlink" folHlink="folHlink"/>
  <p:sldLayoutIdLst>
    <p:sldLayoutId id="2147493587" r:id="rId1"/>
    <p:sldLayoutId id="2147493588" r:id="rId2"/>
    <p:sldLayoutId id="2147493589" r:id="rId3"/>
    <p:sldLayoutId id="2147493590" r:id="rId4"/>
    <p:sldLayoutId id="2147493591" r:id="rId5"/>
    <p:sldLayoutId id="2147493592" r:id="rId6"/>
    <p:sldLayoutId id="2147493593" r:id="rId7"/>
    <p:sldLayoutId id="2147493594" r:id="rId8"/>
    <p:sldLayoutId id="2147493595" r:id="rId9"/>
    <p:sldLayoutId id="2147493596" r:id="rId10"/>
    <p:sldLayoutId id="2147493597"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41648" y="4893752"/>
            <a:ext cx="918238" cy="147358"/>
          </a:xfrm>
          <a:prstGeom prst="rect">
            <a:avLst/>
          </a:prstGeom>
        </p:spPr>
        <p:txBody>
          <a:bodyPr vert="horz" lIns="36000" tIns="36000" rIns="36000" bIns="36000" rtlCol="0" anchor="ctr"/>
          <a:lstStyle>
            <a:lvl1pPr algn="l">
              <a:defRPr sz="750">
                <a:solidFill>
                  <a:schemeClr val="tx1">
                    <a:tint val="75000"/>
                  </a:schemeClr>
                </a:solidFill>
              </a:defRPr>
            </a:lvl1pPr>
          </a:lstStyle>
          <a:p>
            <a:pPr defTabSz="914240" fontAlgn="auto">
              <a:spcBef>
                <a:spcPts val="0"/>
              </a:spcBef>
              <a:spcAft>
                <a:spcPts val="0"/>
              </a:spcAft>
            </a:pPr>
            <a:fld id="{7A121623-BBB3-4AB7-910A-25A1390DA602}" type="datetime1">
              <a:rPr lang="en-US" smtClean="0">
                <a:solidFill>
                  <a:prstClr val="white">
                    <a:tint val="75000"/>
                  </a:prstClr>
                </a:solidFill>
                <a:latin typeface="Calibri"/>
                <a:ea typeface=""/>
              </a:rPr>
              <a:pPr defTabSz="914240" fontAlgn="auto">
                <a:spcBef>
                  <a:spcPts val="0"/>
                </a:spcBef>
                <a:spcAft>
                  <a:spcPts val="0"/>
                </a:spcAft>
              </a:pPr>
              <a:t>11/5/20</a:t>
            </a:fld>
            <a:endParaRPr lang="en-US" dirty="0">
              <a:solidFill>
                <a:prstClr val="white">
                  <a:tint val="75000"/>
                </a:prstClr>
              </a:solidFill>
              <a:latin typeface="Calibri"/>
              <a:ea typeface=""/>
            </a:endParaRPr>
          </a:p>
        </p:txBody>
      </p:sp>
      <p:sp>
        <p:nvSpPr>
          <p:cNvPr id="5" name="Footer Placeholder 4"/>
          <p:cNvSpPr>
            <a:spLocks noGrp="1"/>
          </p:cNvSpPr>
          <p:nvPr>
            <p:ph type="ftr" sz="quarter" idx="3"/>
          </p:nvPr>
        </p:nvSpPr>
        <p:spPr>
          <a:xfrm>
            <a:off x="1061085" y="4893752"/>
            <a:ext cx="7614783" cy="147358"/>
          </a:xfrm>
          <a:prstGeom prst="rect">
            <a:avLst/>
          </a:prstGeom>
        </p:spPr>
        <p:txBody>
          <a:bodyPr vert="horz" lIns="36000" tIns="36000" rIns="36000" bIns="36000" rtlCol="0" anchor="ctr"/>
          <a:lstStyle>
            <a:lvl1pPr algn="ctr">
              <a:defRPr sz="750">
                <a:solidFill>
                  <a:schemeClr val="tx1">
                    <a:tint val="75000"/>
                  </a:schemeClr>
                </a:solidFill>
              </a:defRPr>
            </a:lvl1pPr>
          </a:lstStyle>
          <a:p>
            <a:pPr defTabSz="914240" fontAlgn="auto">
              <a:spcBef>
                <a:spcPts val="0"/>
              </a:spcBef>
              <a:spcAft>
                <a:spcPts val="0"/>
              </a:spcAft>
            </a:pPr>
            <a:endParaRPr lang="en-US" dirty="0">
              <a:solidFill>
                <a:prstClr val="white">
                  <a:tint val="75000"/>
                </a:prstClr>
              </a:solidFill>
              <a:latin typeface="Calibri"/>
              <a:ea typeface=""/>
            </a:endParaRPr>
          </a:p>
        </p:txBody>
      </p:sp>
      <p:sp>
        <p:nvSpPr>
          <p:cNvPr id="6" name="Slide Number Placeholder 5"/>
          <p:cNvSpPr>
            <a:spLocks noGrp="1"/>
          </p:cNvSpPr>
          <p:nvPr>
            <p:ph type="sldNum" sz="quarter" idx="4"/>
          </p:nvPr>
        </p:nvSpPr>
        <p:spPr>
          <a:xfrm>
            <a:off x="8677069" y="4893752"/>
            <a:ext cx="321700" cy="147358"/>
          </a:xfrm>
          <a:prstGeom prst="rect">
            <a:avLst/>
          </a:prstGeom>
        </p:spPr>
        <p:txBody>
          <a:bodyPr vert="horz" lIns="36000" tIns="36000" rIns="36000" bIns="36000" rtlCol="0" anchor="ctr"/>
          <a:lstStyle>
            <a:lvl1pPr algn="r">
              <a:defRPr sz="750">
                <a:solidFill>
                  <a:schemeClr val="tx1">
                    <a:tint val="75000"/>
                  </a:schemeClr>
                </a:solidFill>
              </a:defRPr>
            </a:lvl1pPr>
          </a:lstStyle>
          <a:p>
            <a:pPr defTabSz="914240" fontAlgn="auto">
              <a:spcBef>
                <a:spcPts val="0"/>
              </a:spcBef>
              <a:spcAft>
                <a:spcPts val="0"/>
              </a:spcAft>
            </a:pPr>
            <a:fld id="{C014DD1E-5D91-48A3-AD6D-45FBA980D106}" type="slidenum">
              <a:rPr lang="en-US" smtClean="0">
                <a:solidFill>
                  <a:prstClr val="white">
                    <a:tint val="75000"/>
                  </a:prstClr>
                </a:solidFill>
                <a:latin typeface="Calibri"/>
                <a:ea typeface=""/>
              </a:rPr>
              <a:pPr defTabSz="914240" fontAlgn="auto">
                <a:spcBef>
                  <a:spcPts val="0"/>
                </a:spcBef>
                <a:spcAft>
                  <a:spcPts val="0"/>
                </a:spcAft>
              </a:pPr>
              <a:t>‹#›</a:t>
            </a:fld>
            <a:endParaRPr lang="en-US" dirty="0">
              <a:solidFill>
                <a:prstClr val="white">
                  <a:tint val="75000"/>
                </a:prstClr>
              </a:solidFill>
              <a:latin typeface="Calibri"/>
              <a:ea typeface=""/>
            </a:endParaRPr>
          </a:p>
        </p:txBody>
      </p:sp>
      <p:sp>
        <p:nvSpPr>
          <p:cNvPr id="2" name="Title Placeholder 1"/>
          <p:cNvSpPr>
            <a:spLocks noGrp="1"/>
          </p:cNvSpPr>
          <p:nvPr>
            <p:ph type="title"/>
          </p:nvPr>
        </p:nvSpPr>
        <p:spPr>
          <a:xfrm>
            <a:off x="142839" y="29681"/>
            <a:ext cx="8857131" cy="833662"/>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42847" y="863343"/>
            <a:ext cx="8855923" cy="4177765"/>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3573098803"/>
      </p:ext>
    </p:extLst>
  </p:cSld>
  <p:clrMap bg1="dk1" tx1="lt1" bg2="dk2" tx2="lt2" accent1="accent1" accent2="accent2" accent3="accent3" accent4="accent4" accent5="accent5" accent6="accent6" hlink="hlink" folHlink="folHlink"/>
  <p:sldLayoutIdLst>
    <p:sldLayoutId id="2147493599" r:id="rId1"/>
    <p:sldLayoutId id="2147493600" r:id="rId2"/>
    <p:sldLayoutId id="2147493601" r:id="rId3"/>
    <p:sldLayoutId id="2147493602" r:id="rId4"/>
    <p:sldLayoutId id="2147493603" r:id="rId5"/>
    <p:sldLayoutId id="2147493604" r:id="rId6"/>
  </p:sldLayoutIdLst>
  <p:hf hdr="0" ftr="0" dt="0"/>
  <p:txStyles>
    <p:titleStyle>
      <a:lvl1pPr algn="l" defTabSz="914240" rtl="0" eaLnBrk="1" latinLnBrk="0" hangingPunct="1">
        <a:lnSpc>
          <a:spcPct val="90000"/>
        </a:lnSpc>
        <a:spcBef>
          <a:spcPct val="0"/>
        </a:spcBef>
        <a:buNone/>
        <a:defRPr sz="3000" b="1" kern="1200">
          <a:solidFill>
            <a:srgbClr val="F3BE60"/>
          </a:solidFill>
          <a:latin typeface="+mj-lt"/>
          <a:ea typeface="+mj-ea"/>
          <a:cs typeface="+mj-cs"/>
        </a:defRPr>
      </a:lvl1pPr>
    </p:titleStyle>
    <p:bodyStyle>
      <a:lvl1pPr marL="228560" indent="-228560" algn="l" defTabSz="914240" rtl="0" eaLnBrk="1" latinLnBrk="0" hangingPunct="1">
        <a:lnSpc>
          <a:spcPct val="105000"/>
        </a:lnSpc>
        <a:spcBef>
          <a:spcPts val="450"/>
        </a:spcBef>
        <a:spcAft>
          <a:spcPts val="450"/>
        </a:spcAft>
        <a:buClr>
          <a:srgbClr val="F2B254"/>
        </a:buClr>
        <a:buSzPct val="100000"/>
        <a:buFont typeface="Wingdings" panose="05000000000000000000" pitchFamily="2" charset="2"/>
        <a:buChar char="§"/>
        <a:defRPr sz="2550" b="0" kern="1200">
          <a:solidFill>
            <a:schemeClr val="tx1"/>
          </a:solidFill>
          <a:latin typeface="+mn-lt"/>
          <a:ea typeface="+mn-ea"/>
          <a:cs typeface="+mn-cs"/>
        </a:defRPr>
      </a:lvl1pPr>
      <a:lvl2pPr marL="457120" indent="-173705" algn="l" defTabSz="914240" rtl="0" eaLnBrk="1" latinLnBrk="0" hangingPunct="1">
        <a:lnSpc>
          <a:spcPct val="105000"/>
        </a:lnSpc>
        <a:spcBef>
          <a:spcPts val="450"/>
        </a:spcBef>
        <a:spcAft>
          <a:spcPts val="450"/>
        </a:spcAft>
        <a:buClr>
          <a:schemeClr val="accent1"/>
        </a:buClr>
        <a:buSzPct val="80000"/>
        <a:buFont typeface="Wingdings" panose="05000000000000000000" pitchFamily="2" charset="2"/>
        <a:buChar char="§"/>
        <a:defRPr sz="2400" b="0" kern="1200">
          <a:solidFill>
            <a:schemeClr val="tx1"/>
          </a:solidFill>
          <a:latin typeface="+mn-lt"/>
          <a:ea typeface="+mn-ea"/>
          <a:cs typeface="+mn-cs"/>
        </a:defRPr>
      </a:lvl2pPr>
      <a:lvl3pPr marL="685680" indent="-173705" algn="l" defTabSz="914240" rtl="0" eaLnBrk="1" latinLnBrk="0" hangingPunct="1">
        <a:lnSpc>
          <a:spcPct val="105000"/>
        </a:lnSpc>
        <a:spcBef>
          <a:spcPts val="450"/>
        </a:spcBef>
        <a:spcAft>
          <a:spcPts val="450"/>
        </a:spcAft>
        <a:buClr>
          <a:srgbClr val="EF9A1D"/>
        </a:buClr>
        <a:buSzPct val="80000"/>
        <a:buFont typeface="Wingdings" panose="05000000000000000000" pitchFamily="2" charset="2"/>
        <a:buChar char="§"/>
        <a:defRPr sz="2250" b="0" kern="1200">
          <a:solidFill>
            <a:schemeClr val="tx1"/>
          </a:solidFill>
          <a:latin typeface="+mn-lt"/>
          <a:ea typeface="+mn-ea"/>
          <a:cs typeface="+mn-cs"/>
        </a:defRPr>
      </a:lvl3pPr>
      <a:lvl4pPr marL="914240" indent="-173705" algn="l" defTabSz="914240" rtl="0" eaLnBrk="1" latinLnBrk="0" hangingPunct="1">
        <a:lnSpc>
          <a:spcPct val="105000"/>
        </a:lnSpc>
        <a:spcBef>
          <a:spcPts val="450"/>
        </a:spcBef>
        <a:spcAft>
          <a:spcPts val="450"/>
        </a:spcAft>
        <a:buClr>
          <a:srgbClr val="ED9411"/>
        </a:buClr>
        <a:buSzPct val="80000"/>
        <a:buFont typeface="Wingdings" panose="05000000000000000000" pitchFamily="2" charset="2"/>
        <a:buChar char="§"/>
        <a:defRPr sz="2100" b="0" kern="1200">
          <a:solidFill>
            <a:schemeClr val="tx1"/>
          </a:solidFill>
          <a:latin typeface="+mn-lt"/>
          <a:ea typeface="+mn-ea"/>
          <a:cs typeface="+mn-cs"/>
        </a:defRPr>
      </a:lvl4pPr>
      <a:lvl5pPr marL="1142800" indent="-173705" algn="l" defTabSz="914240" rtl="0" eaLnBrk="1" latinLnBrk="0" hangingPunct="1">
        <a:lnSpc>
          <a:spcPct val="105000"/>
        </a:lnSpc>
        <a:spcBef>
          <a:spcPts val="450"/>
        </a:spcBef>
        <a:spcAft>
          <a:spcPts val="450"/>
        </a:spcAft>
        <a:buClr>
          <a:srgbClr val="E28D10"/>
        </a:buClr>
        <a:buSzPct val="80000"/>
        <a:buFont typeface="Wingdings" panose="05000000000000000000" pitchFamily="2" charset="2"/>
        <a:buChar char="§"/>
        <a:defRPr sz="1950" b="0" kern="1200">
          <a:solidFill>
            <a:schemeClr val="tx1"/>
          </a:solidFill>
          <a:latin typeface="+mn-lt"/>
          <a:ea typeface="+mn-ea"/>
          <a:cs typeface="+mn-cs"/>
        </a:defRPr>
      </a:lvl5pPr>
      <a:lvl6pPr marL="1371360" indent="-173705" algn="l" defTabSz="914240" rtl="0" eaLnBrk="1" latinLnBrk="0" hangingPunct="1">
        <a:lnSpc>
          <a:spcPct val="90000"/>
        </a:lnSpc>
        <a:spcBef>
          <a:spcPts val="600"/>
        </a:spcBef>
        <a:buClr>
          <a:schemeClr val="accent1"/>
        </a:buClr>
        <a:buSzPct val="80000"/>
        <a:buFont typeface="Arial" pitchFamily="34" charset="0"/>
        <a:buChar char="•"/>
        <a:defRPr sz="1500" kern="1200">
          <a:solidFill>
            <a:schemeClr val="tx1"/>
          </a:solidFill>
          <a:latin typeface="+mn-lt"/>
          <a:ea typeface="+mn-ea"/>
          <a:cs typeface="+mn-cs"/>
        </a:defRPr>
      </a:lvl6pPr>
      <a:lvl7pPr marL="1599920" indent="-173705" algn="l" defTabSz="914240" rtl="0" eaLnBrk="1" latinLnBrk="0" hangingPunct="1">
        <a:lnSpc>
          <a:spcPct val="90000"/>
        </a:lnSpc>
        <a:spcBef>
          <a:spcPts val="600"/>
        </a:spcBef>
        <a:buClr>
          <a:schemeClr val="accent1"/>
        </a:buClr>
        <a:buSzPct val="80000"/>
        <a:buFont typeface="Arial" pitchFamily="34" charset="0"/>
        <a:buChar char="•"/>
        <a:defRPr sz="1500" kern="1200">
          <a:solidFill>
            <a:schemeClr val="tx1"/>
          </a:solidFill>
          <a:latin typeface="+mn-lt"/>
          <a:ea typeface="+mn-ea"/>
          <a:cs typeface="+mn-cs"/>
        </a:defRPr>
      </a:lvl7pPr>
      <a:lvl8pPr marL="1828479" indent="-173705" algn="l" defTabSz="914240" rtl="0" eaLnBrk="1" latinLnBrk="0" hangingPunct="1">
        <a:lnSpc>
          <a:spcPct val="90000"/>
        </a:lnSpc>
        <a:spcBef>
          <a:spcPts val="600"/>
        </a:spcBef>
        <a:buClr>
          <a:schemeClr val="accent1"/>
        </a:buClr>
        <a:buSzPct val="80000"/>
        <a:buFont typeface="Arial" pitchFamily="34" charset="0"/>
        <a:buChar char="•"/>
        <a:defRPr sz="1500" kern="1200" baseline="0">
          <a:solidFill>
            <a:schemeClr val="tx1"/>
          </a:solidFill>
          <a:latin typeface="+mn-lt"/>
          <a:ea typeface="+mn-ea"/>
          <a:cs typeface="+mn-cs"/>
        </a:defRPr>
      </a:lvl8pPr>
      <a:lvl9pPr marL="2057040" indent="-173705" algn="l" defTabSz="914240" rtl="0" eaLnBrk="1" latinLnBrk="0" hangingPunct="1">
        <a:lnSpc>
          <a:spcPct val="90000"/>
        </a:lnSpc>
        <a:spcBef>
          <a:spcPts val="600"/>
        </a:spcBef>
        <a:buClr>
          <a:schemeClr val="accent1"/>
        </a:buClr>
        <a:buSzPct val="80000"/>
        <a:buFont typeface="Arial" pitchFamily="34" charset="0"/>
        <a:buChar char="•"/>
        <a:defRPr sz="1500" kern="1200" baseline="0">
          <a:solidFill>
            <a:schemeClr val="tx1"/>
          </a:solidFill>
          <a:latin typeface="+mn-lt"/>
          <a:ea typeface="+mn-ea"/>
          <a:cs typeface="+mn-cs"/>
        </a:defRPr>
      </a:lvl9pPr>
    </p:bodyStyle>
    <p:otherStyle>
      <a:defPPr>
        <a:defRPr/>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79"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tiff"/></Relationships>
</file>

<file path=ppt/slides/_rels/slide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hyperlink" Target="https://graph.facebook.com/v3.2/me/posts?access_token" TargetMode="External"/><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graph.facebook.com/v3.2/me/posts?access_token" TargetMode="Externa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3" Type="http://schemas.openxmlformats.org/officeDocument/2006/relationships/hyperlink" Target="https://developer.linkedin.com/docs/rest-api)" TargetMode="External"/><Relationship Id="rId2" Type="http://schemas.openxmlformats.org/officeDocument/2006/relationships/hyperlink" Target="https://developers.facebook.com/docs/graph-api/)" TargetMode="External"/><Relationship Id="rId1" Type="http://schemas.openxmlformats.org/officeDocument/2006/relationships/slideLayout" Target="../slideLayouts/slideLayout17.xml"/><Relationship Id="rId5" Type="http://schemas.openxmlformats.org/officeDocument/2006/relationships/hyperlink" Target="https://developers.google.com/knowledge-graph/)" TargetMode="External"/><Relationship Id="rId4" Type="http://schemas.openxmlformats.org/officeDocument/2006/relationships/hyperlink" Target="https://developers.facebook.com/docs/instagram-api)"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Web_2.0" TargetMode="External"/><Relationship Id="rId13" Type="http://schemas.openxmlformats.org/officeDocument/2006/relationships/hyperlink" Target="https://en.wikipedia.org/wiki/NoSQL#cite_note-4" TargetMode="External"/><Relationship Id="rId18" Type="http://schemas.openxmlformats.org/officeDocument/2006/relationships/hyperlink" Target="https://en.wikipedia.org/wiki/SQL" TargetMode="External"/><Relationship Id="rId3" Type="http://schemas.openxmlformats.org/officeDocument/2006/relationships/hyperlink" Target="https://en.wikipedia.org/wiki/Database" TargetMode="External"/><Relationship Id="rId21" Type="http://schemas.openxmlformats.org/officeDocument/2006/relationships/hyperlink" Target="https://en.wikipedia.org/wiki/Horizontal_scaling#Horizontal_and_vertical_scaling" TargetMode="External"/><Relationship Id="rId7" Type="http://schemas.openxmlformats.org/officeDocument/2006/relationships/hyperlink" Target="https://en.wikipedia.org/wiki/NoSQL#cite_note-leavitt-2" TargetMode="External"/><Relationship Id="rId12" Type="http://schemas.openxmlformats.org/officeDocument/2006/relationships/hyperlink" Target="https://en.wikipedia.org/wiki/NoSQL#cite_note-3" TargetMode="External"/><Relationship Id="rId17" Type="http://schemas.openxmlformats.org/officeDocument/2006/relationships/hyperlink" Target="https://en.wikipedia.org/wiki/NoSQL#cite_note-6" TargetMode="External"/><Relationship Id="rId2" Type="http://schemas.openxmlformats.org/officeDocument/2006/relationships/hyperlink" Target="https://en.wikipedia.org/wiki/NoSQL#cite_note-1" TargetMode="External"/><Relationship Id="rId16" Type="http://schemas.openxmlformats.org/officeDocument/2006/relationships/hyperlink" Target="https://en.wikipedia.org/wiki/Real-time_web" TargetMode="External"/><Relationship Id="rId20" Type="http://schemas.openxmlformats.org/officeDocument/2006/relationships/hyperlink" Target="https://en.wikipedia.org/wiki/NoSQL#cite_note-8" TargetMode="External"/><Relationship Id="rId1" Type="http://schemas.openxmlformats.org/officeDocument/2006/relationships/slideLayout" Target="../slideLayouts/slideLayout7.xml"/><Relationship Id="rId6" Type="http://schemas.openxmlformats.org/officeDocument/2006/relationships/hyperlink" Target="https://en.wikipedia.org/wiki/Relational_database" TargetMode="External"/><Relationship Id="rId11" Type="http://schemas.openxmlformats.org/officeDocument/2006/relationships/hyperlink" Target="https://en.wikipedia.org/wiki/Amazon.com" TargetMode="External"/><Relationship Id="rId5" Type="http://schemas.openxmlformats.org/officeDocument/2006/relationships/hyperlink" Target="https://en.wikipedia.org/wiki/Data_retrieval" TargetMode="External"/><Relationship Id="rId15" Type="http://schemas.openxmlformats.org/officeDocument/2006/relationships/hyperlink" Target="https://en.wikipedia.org/wiki/Big_data" TargetMode="External"/><Relationship Id="rId23" Type="http://schemas.openxmlformats.org/officeDocument/2006/relationships/hyperlink" Target="https://en.wikipedia.org/wiki/NoSQL#cite_note-9" TargetMode="External"/><Relationship Id="rId10" Type="http://schemas.openxmlformats.org/officeDocument/2006/relationships/hyperlink" Target="https://en.wikipedia.org/wiki/Google" TargetMode="External"/><Relationship Id="rId19" Type="http://schemas.openxmlformats.org/officeDocument/2006/relationships/hyperlink" Target="https://en.wikipedia.org/wiki/NoSQL#cite_note-7" TargetMode="External"/><Relationship Id="rId4" Type="http://schemas.openxmlformats.org/officeDocument/2006/relationships/hyperlink" Target="https://en.wikipedia.org/wiki/Computer_data_storage" TargetMode="External"/><Relationship Id="rId9" Type="http://schemas.openxmlformats.org/officeDocument/2006/relationships/hyperlink" Target="https://en.wikipedia.org/wiki/Facebook" TargetMode="External"/><Relationship Id="rId14" Type="http://schemas.openxmlformats.org/officeDocument/2006/relationships/hyperlink" Target="https://en.wikipedia.org/wiki/NoSQL#cite_note-5" TargetMode="External"/><Relationship Id="rId22" Type="http://schemas.openxmlformats.org/officeDocument/2006/relationships/hyperlink" Target="https://en.wikipedia.org/wiki/Cluster_computin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oftuni.bg/" TargetMode="External"/><Relationship Id="rId7" Type="http://schemas.openxmlformats.org/officeDocument/2006/relationships/hyperlink" Target="http://softuni.org/" TargetMode="External"/><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hyperlink" Target="http://creativecommons.org/licenses/by-nc-sa/4.0/"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redis.io/" TargetMode="Externa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blog.serverfault.com/2011/02/11/stack-exchanges-architecture-in-bullet-points/" TargetMode="Externa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hyperlink" Target="http://try.redis.io/" TargetMode="Externa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NoSQL#cite_note-12" TargetMode="External"/><Relationship Id="rId3" Type="http://schemas.openxmlformats.org/officeDocument/2006/relationships/hyperlink" Target="https://en.wikipedia.org/wiki/CAP_theorem" TargetMode="External"/><Relationship Id="rId7" Type="http://schemas.openxmlformats.org/officeDocument/2006/relationships/hyperlink" Target="https://en.wikipedia.org/wiki/Data_loss" TargetMode="External"/><Relationship Id="rId12" Type="http://schemas.openxmlformats.org/officeDocument/2006/relationships/hyperlink" Target="https://en.wikipedia.org/wiki/NoSQL#cite_note-14" TargetMode="External"/><Relationship Id="rId2" Type="http://schemas.openxmlformats.org/officeDocument/2006/relationships/hyperlink" Target="https://en.wikipedia.org/wiki/Consistency_(database_systems)" TargetMode="External"/><Relationship Id="rId1" Type="http://schemas.openxmlformats.org/officeDocument/2006/relationships/slideLayout" Target="../slideLayouts/slideLayout7.xml"/><Relationship Id="rId6" Type="http://schemas.openxmlformats.org/officeDocument/2006/relationships/hyperlink" Target="https://en.wikipedia.org/wiki/NoSQL#cite_note-11" TargetMode="External"/><Relationship Id="rId11" Type="http://schemas.openxmlformats.org/officeDocument/2006/relationships/hyperlink" Target="https://en.wikipedia.org/wiki/Distributed_transaction_processing" TargetMode="External"/><Relationship Id="rId5" Type="http://schemas.openxmlformats.org/officeDocument/2006/relationships/hyperlink" Target="https://en.wikipedia.org/wiki/ACID" TargetMode="External"/><Relationship Id="rId10" Type="http://schemas.openxmlformats.org/officeDocument/2006/relationships/hyperlink" Target="https://en.wikipedia.org/wiki/NoSQL#cite_note-13" TargetMode="External"/><Relationship Id="rId4" Type="http://schemas.openxmlformats.org/officeDocument/2006/relationships/hyperlink" Target="https://en.wikipedia.org/wiki/NoSQL#cite_note-10" TargetMode="External"/><Relationship Id="rId9" Type="http://schemas.openxmlformats.org/officeDocument/2006/relationships/hyperlink" Target="https://en.wikipedia.org/wiki/Write-ahead_loggin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hyperlink" Target="http://redis.io/commands#sorted_set" TargetMode="Externa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hyperlink" Target="http://redis.io/commands#pubsub" TargetMode="Externa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image" Target="../media/image1.emf"/></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7.xml"/><Relationship Id="rId4" Type="http://schemas.openxmlformats.org/officeDocument/2006/relationships/image" Target="../media/image59.png"/></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1" descr="16x9_BG-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85750"/>
            <a:ext cx="91440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638300"/>
            <a:ext cx="9144000"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COMS W4111 - Introduction to Databases</a:t>
            </a:r>
            <a:endParaRPr lang="en-US" altLang="en-US" i="1" dirty="0">
              <a:solidFill>
                <a:schemeClr val="bg1"/>
              </a:solidFill>
            </a:endParaRPr>
          </a:p>
          <a:p>
            <a:pPr algn="ctr"/>
            <a:r>
              <a:rPr lang="en-US" altLang="en-US" i="1" dirty="0">
                <a:solidFill>
                  <a:schemeClr val="bg1"/>
                </a:solidFill>
              </a:rPr>
              <a:t>NoSQL Databases</a:t>
            </a:r>
          </a:p>
          <a:p>
            <a:pPr algn="ctr"/>
            <a:endParaRPr lang="en-US" altLang="en-US" i="1" dirty="0">
              <a:solidFill>
                <a:schemeClr val="bg1"/>
              </a:solidFill>
            </a:endParaRPr>
          </a:p>
          <a:p>
            <a:pPr algn="ctr"/>
            <a:r>
              <a:rPr lang="en-US" altLang="en-US" i="1" dirty="0">
                <a:solidFill>
                  <a:schemeClr val="bg1"/>
                </a:solidFill>
              </a:rPr>
              <a:t>Donald F. Ferguson (</a:t>
            </a:r>
            <a:r>
              <a:rPr lang="en-US" altLang="en-US" i="1" dirty="0" err="1">
                <a:solidFill>
                  <a:schemeClr val="bg1"/>
                </a:solidFill>
              </a:rPr>
              <a:t>dff@cs.columbia.edu</a:t>
            </a:r>
            <a:r>
              <a:rPr lang="en-US" altLang="en-US" i="1" dirty="0">
                <a:solidFill>
                  <a:schemeClr val="bg1"/>
                </a:solidFill>
              </a:rPr>
              <a:t>)</a:t>
            </a:r>
          </a:p>
        </p:txBody>
      </p:sp>
      <p:sp>
        <p:nvSpPr>
          <p:cNvPr id="3077" name="TextBox 10"/>
          <p:cNvSpPr txBox="1">
            <a:spLocks noChangeArrowheads="1"/>
          </p:cNvSpPr>
          <p:nvPr/>
        </p:nvSpPr>
        <p:spPr bwMode="auto">
          <a:xfrm>
            <a:off x="0" y="4695825"/>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lnSpc>
                <a:spcPts val="2400"/>
              </a:lnSpc>
            </a:pPr>
            <a:r>
              <a:rPr lang="en-US" altLang="en-US" sz="1200" i="1" dirty="0">
                <a:solidFill>
                  <a:schemeClr val="bg1"/>
                </a:solidFill>
              </a:rPr>
              <a:t>Lecture 12: No SQL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ACID</a:t>
            </a:r>
            <a:endParaRPr lang="en-US" sz="1600" dirty="0"/>
          </a:p>
        </p:txBody>
      </p:sp>
      <p:pic>
        <p:nvPicPr>
          <p:cNvPr id="3" name="Picture 2"/>
          <p:cNvPicPr>
            <a:picLocks noChangeAspect="1"/>
          </p:cNvPicPr>
          <p:nvPr/>
        </p:nvPicPr>
        <p:blipFill>
          <a:blip r:embed="rId2"/>
          <a:stretch>
            <a:fillRect/>
          </a:stretch>
        </p:blipFill>
        <p:spPr>
          <a:xfrm>
            <a:off x="685800" y="666750"/>
            <a:ext cx="6883400" cy="3792894"/>
          </a:xfrm>
          <a:prstGeom prst="rect">
            <a:avLst/>
          </a:prstGeom>
        </p:spPr>
      </p:pic>
    </p:spTree>
    <p:extLst>
      <p:ext uri="{BB962C8B-B14F-4D97-AF65-F5344CB8AC3E}">
        <p14:creationId xmlns:p14="http://schemas.microsoft.com/office/powerpoint/2010/main" val="1161948753"/>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 Theorem</a:t>
            </a:r>
          </a:p>
        </p:txBody>
      </p:sp>
      <p:sp>
        <p:nvSpPr>
          <p:cNvPr id="4" name="Content Placeholder 3"/>
          <p:cNvSpPr>
            <a:spLocks noGrp="1"/>
          </p:cNvSpPr>
          <p:nvPr>
            <p:ph sz="half" idx="1"/>
          </p:nvPr>
        </p:nvSpPr>
        <p:spPr>
          <a:xfrm>
            <a:off x="228600" y="655209"/>
            <a:ext cx="3581400" cy="3545980"/>
          </a:xfrm>
        </p:spPr>
        <p:txBody>
          <a:bodyPr>
            <a:normAutofit fontScale="92500"/>
          </a:bodyPr>
          <a:lstStyle/>
          <a:p>
            <a:pPr>
              <a:lnSpc>
                <a:spcPct val="110000"/>
              </a:lnSpc>
              <a:spcBef>
                <a:spcPts val="0"/>
              </a:spcBef>
            </a:pPr>
            <a:r>
              <a:rPr lang="en-US" dirty="0"/>
              <a:t>Consistency</a:t>
            </a:r>
          </a:p>
          <a:p>
            <a:pPr marL="685800" lvl="2" indent="0">
              <a:lnSpc>
                <a:spcPct val="110000"/>
              </a:lnSpc>
              <a:spcBef>
                <a:spcPts val="0"/>
              </a:spcBef>
              <a:buNone/>
            </a:pPr>
            <a:r>
              <a:rPr lang="en-US" dirty="0"/>
              <a:t>Every read receives the most recent write or an error.</a:t>
            </a:r>
          </a:p>
          <a:p>
            <a:pPr marL="685800" lvl="2" indent="0">
              <a:lnSpc>
                <a:spcPct val="110000"/>
              </a:lnSpc>
              <a:spcBef>
                <a:spcPts val="0"/>
              </a:spcBef>
              <a:buNone/>
            </a:pPr>
            <a:endParaRPr lang="en-US" dirty="0"/>
          </a:p>
          <a:p>
            <a:pPr marL="290512" indent="-285750">
              <a:lnSpc>
                <a:spcPct val="110000"/>
              </a:lnSpc>
              <a:spcBef>
                <a:spcPts val="0"/>
              </a:spcBef>
            </a:pPr>
            <a:r>
              <a:rPr lang="en-US" dirty="0"/>
              <a:t>Availability</a:t>
            </a:r>
          </a:p>
          <a:p>
            <a:pPr marL="685800" lvl="2" indent="0">
              <a:lnSpc>
                <a:spcPct val="110000"/>
              </a:lnSpc>
              <a:spcBef>
                <a:spcPts val="0"/>
              </a:spcBef>
              <a:buNone/>
            </a:pPr>
            <a:r>
              <a:rPr lang="en-US" dirty="0"/>
              <a:t>Every request receives a (non-error) response – without guarantee that it contains the most recent write.</a:t>
            </a:r>
          </a:p>
          <a:p>
            <a:pPr marL="685800" lvl="2" indent="0">
              <a:lnSpc>
                <a:spcPct val="110000"/>
              </a:lnSpc>
              <a:spcBef>
                <a:spcPts val="0"/>
              </a:spcBef>
              <a:buNone/>
            </a:pPr>
            <a:endParaRPr lang="en-US" dirty="0"/>
          </a:p>
          <a:p>
            <a:pPr marL="290512" indent="-285750">
              <a:lnSpc>
                <a:spcPct val="110000"/>
              </a:lnSpc>
              <a:spcBef>
                <a:spcPts val="0"/>
              </a:spcBef>
            </a:pPr>
            <a:r>
              <a:rPr lang="en-US" dirty="0"/>
              <a:t>Partition Tolerance</a:t>
            </a:r>
          </a:p>
          <a:p>
            <a:pPr marL="685800" lvl="2" indent="0">
              <a:lnSpc>
                <a:spcPct val="110000"/>
              </a:lnSpc>
              <a:spcBef>
                <a:spcPts val="0"/>
              </a:spcBef>
              <a:buNone/>
            </a:pPr>
            <a:r>
              <a:rPr lang="en-US" dirty="0"/>
              <a:t>The system continues to operate despite an arbitrary number of messages being dropped (or delayed) by the network between nodes</a:t>
            </a:r>
          </a:p>
        </p:txBody>
      </p:sp>
      <p:pic>
        <p:nvPicPr>
          <p:cNvPr id="3" name="Picture 2"/>
          <p:cNvPicPr>
            <a:picLocks noChangeAspect="1"/>
          </p:cNvPicPr>
          <p:nvPr/>
        </p:nvPicPr>
        <p:blipFill>
          <a:blip r:embed="rId2"/>
          <a:stretch>
            <a:fillRect/>
          </a:stretch>
        </p:blipFill>
        <p:spPr>
          <a:xfrm>
            <a:off x="3982994" y="390071"/>
            <a:ext cx="5060302" cy="3819871"/>
          </a:xfrm>
          <a:prstGeom prst="rect">
            <a:avLst/>
          </a:prstGeom>
        </p:spPr>
      </p:pic>
    </p:spTree>
    <p:extLst>
      <p:ext uri="{BB962C8B-B14F-4D97-AF65-F5344CB8AC3E}">
        <p14:creationId xmlns:p14="http://schemas.microsoft.com/office/powerpoint/2010/main" val="1803889500"/>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Eventual Consistency</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35DA550-B24D-2548-A9EA-7D6077A42A60}"/>
              </a:ext>
            </a:extLst>
          </p:cNvPr>
          <p:cNvSpPr/>
          <p:nvPr/>
        </p:nvSpPr>
        <p:spPr>
          <a:xfrm>
            <a:off x="6134929" y="666277"/>
            <a:ext cx="1222513" cy="45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BAC8B36-ECEA-3E48-A2CE-38C2FCE141CD}"/>
              </a:ext>
            </a:extLst>
          </p:cNvPr>
          <p:cNvPicPr>
            <a:picLocks noChangeAspect="1"/>
          </p:cNvPicPr>
          <p:nvPr/>
        </p:nvPicPr>
        <p:blipFill>
          <a:blip r:embed="rId4"/>
          <a:stretch>
            <a:fillRect/>
          </a:stretch>
        </p:blipFill>
        <p:spPr>
          <a:xfrm>
            <a:off x="127660" y="2024415"/>
            <a:ext cx="7648302" cy="2654629"/>
          </a:xfrm>
          <a:prstGeom prst="rect">
            <a:avLst/>
          </a:prstGeom>
        </p:spPr>
      </p:pic>
      <p:sp>
        <p:nvSpPr>
          <p:cNvPr id="6" name="Content Placeholder 5">
            <a:extLst>
              <a:ext uri="{FF2B5EF4-FFF2-40B4-BE49-F238E27FC236}">
                <a16:creationId xmlns:a16="http://schemas.microsoft.com/office/drawing/2014/main" id="{551576A3-600E-E740-B910-8A9B11690C2F}"/>
              </a:ext>
            </a:extLst>
          </p:cNvPr>
          <p:cNvSpPr>
            <a:spLocks noGrp="1"/>
          </p:cNvSpPr>
          <p:nvPr>
            <p:ph idx="1"/>
          </p:nvPr>
        </p:nvSpPr>
        <p:spPr>
          <a:xfrm>
            <a:off x="255588" y="556057"/>
            <a:ext cx="8259762" cy="1449740"/>
          </a:xfrm>
        </p:spPr>
        <p:txBody>
          <a:bodyPr>
            <a:normAutofit/>
          </a:bodyPr>
          <a:lstStyle/>
          <a:p>
            <a:r>
              <a:rPr lang="en-US" sz="1200" dirty="0"/>
              <a:t>The preceding two slides were simplistic overviews of some of the concepts. </a:t>
            </a:r>
          </a:p>
          <a:p>
            <a:pPr lvl="1"/>
            <a:r>
              <a:rPr lang="en-US" sz="900" dirty="0"/>
              <a:t>If the DB tolerates network partitions, the DB must either: return error or potentially out of date values.</a:t>
            </a:r>
          </a:p>
          <a:p>
            <a:pPr lvl="1"/>
            <a:r>
              <a:rPr lang="en-US" sz="900" dirty="0"/>
              <a:t>Achieving availability </a:t>
            </a:r>
            <a:r>
              <a:rPr lang="en-US" sz="900" dirty="0">
                <a:sym typeface="Wingdings" pitchFamily="2" charset="2"/>
              </a:rPr>
              <a:t> you must have multiple copies of the data.</a:t>
            </a:r>
          </a:p>
          <a:p>
            <a:pPr lvl="2"/>
            <a:r>
              <a:rPr lang="en-US" sz="675" dirty="0">
                <a:sym typeface="Wingdings" pitchFamily="2" charset="2"/>
              </a:rPr>
              <a:t>Consistency requires some form of distributed synchronization for updates  cannot tolerate partitions.</a:t>
            </a:r>
          </a:p>
          <a:p>
            <a:pPr lvl="2"/>
            <a:r>
              <a:rPr lang="en-US" sz="675" dirty="0">
                <a:sym typeface="Wingdings" pitchFamily="2" charset="2"/>
              </a:rPr>
              <a:t>Availability and partition tolerance  cannot synchronize updates.</a:t>
            </a:r>
          </a:p>
          <a:p>
            <a:r>
              <a:rPr lang="en-US" sz="1200" dirty="0">
                <a:sym typeface="Wingdings" pitchFamily="2" charset="2"/>
              </a:rPr>
              <a:t>For a lot of applications,</a:t>
            </a:r>
          </a:p>
          <a:p>
            <a:pPr lvl="1"/>
            <a:r>
              <a:rPr lang="en-US" sz="900" dirty="0">
                <a:sym typeface="Wingdings" pitchFamily="2" charset="2"/>
              </a:rPr>
              <a:t>You do not need ACID properties</a:t>
            </a:r>
          </a:p>
          <a:p>
            <a:pPr lvl="1"/>
            <a:r>
              <a:rPr lang="en-US" sz="900" dirty="0">
                <a:sym typeface="Wingdings" pitchFamily="2" charset="2"/>
              </a:rPr>
              <a:t>You cannot achieve the massive, required scale and achieve ACID properties.</a:t>
            </a:r>
            <a:endParaRPr lang="en-US" sz="900" dirty="0"/>
          </a:p>
        </p:txBody>
      </p:sp>
      <p:sp>
        <p:nvSpPr>
          <p:cNvPr id="8" name="Rounded Rectangle 7">
            <a:extLst>
              <a:ext uri="{FF2B5EF4-FFF2-40B4-BE49-F238E27FC236}">
                <a16:creationId xmlns:a16="http://schemas.microsoft.com/office/drawing/2014/main" id="{525EA434-DB2C-C945-BF8C-C02B4CD1C396}"/>
              </a:ext>
            </a:extLst>
          </p:cNvPr>
          <p:cNvSpPr/>
          <p:nvPr/>
        </p:nvSpPr>
        <p:spPr>
          <a:xfrm>
            <a:off x="5884817" y="620486"/>
            <a:ext cx="2886891" cy="1254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of this is an overly simplistic explanation of some pretty complex concepts and alternatives.</a:t>
            </a:r>
          </a:p>
        </p:txBody>
      </p:sp>
      <p:sp>
        <p:nvSpPr>
          <p:cNvPr id="11" name="TextBox 9">
            <a:extLst>
              <a:ext uri="{FF2B5EF4-FFF2-40B4-BE49-F238E27FC236}">
                <a16:creationId xmlns:a16="http://schemas.microsoft.com/office/drawing/2014/main" id="{1DA0587B-D703-484D-98DD-3E10970F6858}"/>
              </a:ext>
            </a:extLst>
          </p:cNvPr>
          <p:cNvSpPr txBox="1">
            <a:spLocks noChangeArrowheads="1"/>
          </p:cNvSpPr>
          <p:nvPr/>
        </p:nvSpPr>
        <p:spPr bwMode="auto">
          <a:xfrm>
            <a:off x="255588" y="4695826"/>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defTabSz="457189">
              <a:defRPr/>
            </a:pPr>
            <a:fld id="{A057C3CF-FEF9-2D44-911E-86B89DEEE20D}" type="slidenum">
              <a:rPr lang="en-US" altLang="en-US" sz="1200" b="1">
                <a:solidFill>
                  <a:prstClr val="white"/>
                </a:solidFill>
              </a:rPr>
              <a:pPr defTabSz="457189">
                <a:defRPr/>
              </a:pPr>
              <a:t>12</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latin typeface="Calibri" panose="020F0502020204030204" pitchFamily="34" charset="0"/>
                <a:ea typeface="ＭＳ Ｐゴシック" panose="020B0600070205080204" pitchFamily="34" charset="-128"/>
              </a:rPr>
              <a:t>E6156 – Cloud Computing: Backend-as-a-Service: Lecture 8</a:t>
            </a:r>
            <a:br>
              <a:rPr lang="en-US" altLang="en-US" sz="1200" i="1" dirty="0">
                <a:solidFill>
                  <a:prstClr val="white"/>
                </a:solidFill>
                <a:latin typeface="Calibri" panose="020F0502020204030204" pitchFamily="34" charset="0"/>
                <a:ea typeface="ＭＳ Ｐゴシック" panose="020B0600070205080204" pitchFamily="34" charset="-128"/>
              </a:rPr>
            </a:br>
            <a:r>
              <a:rPr lang="en-US" altLang="en-US" sz="750" i="1" dirty="0">
                <a:solidFill>
                  <a:prstClr val="white"/>
                </a:solidFill>
                <a:latin typeface="Calibri" panose="020F0502020204030204" pitchFamily="34" charset="0"/>
                <a:ea typeface="ＭＳ Ｐゴシック" panose="020B0600070205080204" pitchFamily="34" charset="-128"/>
              </a:rPr>
              <a:t>© Donald Ferguson, 2020</a:t>
            </a:r>
            <a:endParaRPr lang="en-US" altLang="en-US" sz="1200" i="1" dirty="0">
              <a:solidFill>
                <a:prstClr val="white"/>
              </a:solidFill>
            </a:endParaRPr>
          </a:p>
        </p:txBody>
      </p:sp>
    </p:spTree>
    <p:extLst>
      <p:ext uri="{BB962C8B-B14F-4D97-AF65-F5344CB8AC3E}">
        <p14:creationId xmlns:p14="http://schemas.microsoft.com/office/powerpoint/2010/main" val="872000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Consistency Models</a:t>
            </a:r>
          </a:p>
        </p:txBody>
      </p:sp>
      <p:sp>
        <p:nvSpPr>
          <p:cNvPr id="3" name="Content Placeholder 2"/>
          <p:cNvSpPr>
            <a:spLocks noGrp="1"/>
          </p:cNvSpPr>
          <p:nvPr>
            <p:ph sz="half" idx="1"/>
          </p:nvPr>
        </p:nvSpPr>
        <p:spPr/>
        <p:txBody>
          <a:bodyPr/>
          <a:lstStyle/>
          <a:p>
            <a:r>
              <a:rPr lang="en-US" b="1" dirty="0"/>
              <a:t>STRONG CONSISTENCY: </a:t>
            </a:r>
            <a:r>
              <a:rPr lang="en-US" dirty="0"/>
              <a:t>Strong consistency is a consistency model where all subsequent accesses to a distributed system will always return the updated value after the update.</a:t>
            </a:r>
          </a:p>
          <a:p>
            <a:r>
              <a:rPr lang="en-US" b="1" dirty="0"/>
              <a:t>WEAK CONSISTENCY:</a:t>
            </a:r>
            <a:r>
              <a:rPr lang="en-US" dirty="0"/>
              <a:t> It is a consistency model used in distributed computing where subsequent accesses might not always be returning the updated value. There might be inconsistent responses.</a:t>
            </a:r>
          </a:p>
          <a:p>
            <a:r>
              <a:rPr lang="en-US" b="1" dirty="0"/>
              <a:t>EVENTUAL CONSISTENCY: </a:t>
            </a:r>
            <a:r>
              <a:rPr lang="en-US" dirty="0"/>
              <a:t>Eventual consistency is a special type of weak consistency method which informally guarantees that, if no new updates are made to a given data item, eventually all accesses to that item will return the last updated value.</a:t>
            </a:r>
          </a:p>
        </p:txBody>
      </p:sp>
    </p:spTree>
    <p:extLst>
      <p:ext uri="{BB962C8B-B14F-4D97-AF65-F5344CB8AC3E}">
        <p14:creationId xmlns:p14="http://schemas.microsoft.com/office/powerpoint/2010/main" val="1944181801"/>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51850" y="520306"/>
            <a:ext cx="3810000" cy="2413000"/>
          </a:xfrm>
          <a:prstGeom prst="rect">
            <a:avLst/>
          </a:prstGeom>
        </p:spPr>
      </p:pic>
      <p:sp>
        <p:nvSpPr>
          <p:cNvPr id="2" name="Title 1"/>
          <p:cNvSpPr>
            <a:spLocks noGrp="1"/>
          </p:cNvSpPr>
          <p:nvPr>
            <p:ph type="title"/>
          </p:nvPr>
        </p:nvSpPr>
        <p:spPr/>
        <p:txBody>
          <a:bodyPr/>
          <a:lstStyle/>
          <a:p>
            <a:r>
              <a:rPr lang="en-US" dirty="0"/>
              <a:t>Eventual Consistency</a:t>
            </a:r>
          </a:p>
        </p:txBody>
      </p:sp>
      <p:sp>
        <p:nvSpPr>
          <p:cNvPr id="5" name="Rectangle 4"/>
          <p:cNvSpPr/>
          <p:nvPr/>
        </p:nvSpPr>
        <p:spPr>
          <a:xfrm>
            <a:off x="7735986" y="3536219"/>
            <a:ext cx="671639" cy="574535"/>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ctr">
              <a:buFont typeface="Arial" charset="0"/>
              <a:buChar char="•"/>
            </a:pPr>
            <a:endParaRPr lang="en-US"/>
          </a:p>
        </p:txBody>
      </p:sp>
      <p:cxnSp>
        <p:nvCxnSpPr>
          <p:cNvPr id="7" name="Straight Arrow Connector 6"/>
          <p:cNvCxnSpPr/>
          <p:nvPr/>
        </p:nvCxnSpPr>
        <p:spPr>
          <a:xfrm flipV="1">
            <a:off x="7865458" y="2840304"/>
            <a:ext cx="234669" cy="663547"/>
          </a:xfrm>
          <a:prstGeom prst="straightConnector1">
            <a:avLst/>
          </a:prstGeom>
          <a:ln w="190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14605" y="296567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a:latin typeface="+mn-lt"/>
              </a:rPr>
              <a:t>get</a:t>
            </a:r>
            <a:endParaRPr lang="en-US" sz="1200" b="1" dirty="0" err="1">
              <a:latin typeface="+mn-lt"/>
            </a:endParaRPr>
          </a:p>
        </p:txBody>
      </p:sp>
      <p:cxnSp>
        <p:nvCxnSpPr>
          <p:cNvPr id="9" name="Straight Arrow Connector 8"/>
          <p:cNvCxnSpPr/>
          <p:nvPr/>
        </p:nvCxnSpPr>
        <p:spPr>
          <a:xfrm flipV="1">
            <a:off x="8229598" y="2882816"/>
            <a:ext cx="234669" cy="663547"/>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22658" y="3159996"/>
            <a:ext cx="4572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a:latin typeface="+mn-lt"/>
              </a:rPr>
              <a:t>put</a:t>
            </a:r>
            <a:endParaRPr lang="en-US" sz="1200" b="1" dirty="0">
              <a:latin typeface="+mn-lt"/>
            </a:endParaRPr>
          </a:p>
        </p:txBody>
      </p:sp>
      <p:sp>
        <p:nvSpPr>
          <p:cNvPr id="3" name="Content Placeholder 2"/>
          <p:cNvSpPr>
            <a:spLocks noGrp="1"/>
          </p:cNvSpPr>
          <p:nvPr>
            <p:ph sz="half" idx="1"/>
          </p:nvPr>
        </p:nvSpPr>
        <p:spPr>
          <a:xfrm>
            <a:off x="347957" y="817296"/>
            <a:ext cx="6408893" cy="3697947"/>
          </a:xfrm>
        </p:spPr>
        <p:txBody>
          <a:bodyPr/>
          <a:lstStyle/>
          <a:p>
            <a:r>
              <a:rPr lang="en-US" dirty="0"/>
              <a:t>Availability and scalability via</a:t>
            </a:r>
          </a:p>
          <a:p>
            <a:pPr lvl="1"/>
            <a:r>
              <a:rPr lang="en-US" dirty="0"/>
              <a:t>Multiple, replicated data stores.</a:t>
            </a:r>
          </a:p>
          <a:p>
            <a:pPr lvl="1"/>
            <a:r>
              <a:rPr lang="en-US" dirty="0"/>
              <a:t>Read goes to “any” replica.</a:t>
            </a:r>
          </a:p>
          <a:p>
            <a:pPr lvl="1"/>
            <a:r>
              <a:rPr lang="en-US" dirty="0"/>
              <a:t>PUT/POST/DELETE</a:t>
            </a:r>
          </a:p>
          <a:p>
            <a:pPr lvl="2"/>
            <a:r>
              <a:rPr lang="en-US" dirty="0"/>
              <a:t>Goes to any replica</a:t>
            </a:r>
          </a:p>
          <a:p>
            <a:pPr lvl="2"/>
            <a:r>
              <a:rPr lang="en-US" dirty="0"/>
              <a:t>Change propagate asynchronously</a:t>
            </a:r>
          </a:p>
          <a:p>
            <a:r>
              <a:rPr lang="en-US" dirty="0"/>
              <a:t>GET may not see the latest value if the update has</a:t>
            </a:r>
            <a:br>
              <a:rPr lang="en-US" dirty="0"/>
            </a:br>
            <a:r>
              <a:rPr lang="en-US" dirty="0"/>
              <a:t>not propagated to the replica.</a:t>
            </a:r>
          </a:p>
          <a:p>
            <a:r>
              <a:rPr lang="en-US" dirty="0"/>
              <a:t>There are several algorithms for conflict resolution</a:t>
            </a:r>
          </a:p>
          <a:p>
            <a:pPr lvl="1"/>
            <a:r>
              <a:rPr lang="en-US" dirty="0"/>
              <a:t>Detect and handle in application.</a:t>
            </a:r>
          </a:p>
          <a:p>
            <a:pPr lvl="1"/>
            <a:r>
              <a:rPr lang="en-US" dirty="0"/>
              <a:t>Clock/change vectors/version numbers</a:t>
            </a:r>
          </a:p>
          <a:p>
            <a:pPr lvl="1"/>
            <a:r>
              <a:rPr lang="mr-IN" dirty="0"/>
              <a:t>…</a:t>
            </a:r>
            <a:r>
              <a:rPr lang="en-US" dirty="0"/>
              <a:t> </a:t>
            </a:r>
            <a:r>
              <a:rPr lang="mr-IN" dirty="0"/>
              <a:t>…</a:t>
            </a:r>
            <a:endParaRPr lang="en-US" dirty="0"/>
          </a:p>
        </p:txBody>
      </p:sp>
    </p:spTree>
    <p:extLst>
      <p:ext uri="{BB962C8B-B14F-4D97-AF65-F5344CB8AC3E}">
        <p14:creationId xmlns:p14="http://schemas.microsoft.com/office/powerpoint/2010/main" val="1899840302"/>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Graph Databases</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15</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(S20): </a:t>
            </a:r>
            <a:r>
              <a:rPr lang="en-US" altLang="en-US" sz="1200" i="1" dirty="0">
                <a:solidFill>
                  <a:schemeClr val="bg1"/>
                </a:solidFill>
              </a:rPr>
              <a:t>Lecture 12  --  NoSQL</a:t>
            </a:r>
          </a:p>
        </p:txBody>
      </p:sp>
    </p:spTree>
    <p:extLst>
      <p:ext uri="{BB962C8B-B14F-4D97-AF65-F5344CB8AC3E}">
        <p14:creationId xmlns:p14="http://schemas.microsoft.com/office/powerpoint/2010/main" val="695236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Database</a:t>
            </a:r>
          </a:p>
        </p:txBody>
      </p:sp>
      <p:sp>
        <p:nvSpPr>
          <p:cNvPr id="3" name="Content Placeholder 2"/>
          <p:cNvSpPr>
            <a:spLocks noGrp="1"/>
          </p:cNvSpPr>
          <p:nvPr>
            <p:ph sz="half" idx="1"/>
          </p:nvPr>
        </p:nvSpPr>
        <p:spPr>
          <a:xfrm>
            <a:off x="457200" y="784927"/>
            <a:ext cx="4228088" cy="3730317"/>
          </a:xfrm>
        </p:spPr>
        <p:txBody>
          <a:bodyPr/>
          <a:lstStyle/>
          <a:p>
            <a:r>
              <a:rPr lang="en-US" dirty="0"/>
              <a:t>Exactly what it sounds like</a:t>
            </a:r>
          </a:p>
          <a:p>
            <a:r>
              <a:rPr lang="en-US" dirty="0"/>
              <a:t>Two core types</a:t>
            </a:r>
          </a:p>
          <a:p>
            <a:pPr lvl="1"/>
            <a:r>
              <a:rPr lang="en-US" dirty="0"/>
              <a:t>Node</a:t>
            </a:r>
          </a:p>
          <a:p>
            <a:pPr lvl="1"/>
            <a:r>
              <a:rPr lang="en-US" dirty="0"/>
              <a:t>Edge (link)</a:t>
            </a:r>
          </a:p>
          <a:p>
            <a:r>
              <a:rPr lang="en-US" dirty="0"/>
              <a:t>Nodes and Edges have</a:t>
            </a:r>
          </a:p>
          <a:p>
            <a:pPr lvl="1"/>
            <a:r>
              <a:rPr lang="en-US" dirty="0"/>
              <a:t>Label(s) = “Kind”</a:t>
            </a:r>
          </a:p>
          <a:p>
            <a:pPr lvl="1"/>
            <a:r>
              <a:rPr lang="en-US" dirty="0"/>
              <a:t>Properties  (free form)</a:t>
            </a:r>
          </a:p>
          <a:p>
            <a:r>
              <a:rPr lang="en-US" dirty="0"/>
              <a:t>Query is of the form</a:t>
            </a:r>
          </a:p>
          <a:p>
            <a:pPr lvl="1"/>
            <a:r>
              <a:rPr lang="en-US" dirty="0"/>
              <a:t>p1(n)-p2</a:t>
            </a:r>
            <a:r>
              <a:rPr lang="pt-BR" dirty="0"/>
              <a:t>(e)-p3(m)</a:t>
            </a:r>
          </a:p>
          <a:p>
            <a:pPr lvl="1"/>
            <a:r>
              <a:rPr lang="pt-BR" dirty="0" err="1"/>
              <a:t>n</a:t>
            </a:r>
            <a:r>
              <a:rPr lang="pt-BR" dirty="0"/>
              <a:t>, m are nodes; e </a:t>
            </a:r>
            <a:r>
              <a:rPr lang="pt-BR" dirty="0" err="1"/>
              <a:t>is</a:t>
            </a:r>
            <a:r>
              <a:rPr lang="pt-BR" dirty="0"/>
              <a:t> </a:t>
            </a:r>
            <a:r>
              <a:rPr lang="pt-BR" dirty="0" err="1"/>
              <a:t>an</a:t>
            </a:r>
            <a:r>
              <a:rPr lang="pt-BR" dirty="0"/>
              <a:t> </a:t>
            </a:r>
            <a:r>
              <a:rPr lang="pt-BR" dirty="0" err="1"/>
              <a:t>edge</a:t>
            </a:r>
            <a:endParaRPr lang="pt-BR" dirty="0"/>
          </a:p>
          <a:p>
            <a:pPr lvl="1"/>
            <a:r>
              <a:rPr lang="pt-BR" dirty="0"/>
              <a:t>p1, p2, p3 are </a:t>
            </a:r>
            <a:r>
              <a:rPr lang="pt-BR" dirty="0" err="1"/>
              <a:t>predicates</a:t>
            </a:r>
            <a:r>
              <a:rPr lang="pt-BR" dirty="0"/>
              <a:t> </a:t>
            </a:r>
            <a:r>
              <a:rPr lang="pt-BR" dirty="0" err="1"/>
              <a:t>on</a:t>
            </a:r>
            <a:r>
              <a:rPr lang="pt-BR" dirty="0"/>
              <a:t> </a:t>
            </a:r>
            <a:r>
              <a:rPr lang="pt-BR" dirty="0" err="1"/>
              <a:t>labels</a:t>
            </a:r>
            <a:endParaRPr lang="en-US" dirty="0"/>
          </a:p>
        </p:txBody>
      </p:sp>
      <p:pic>
        <p:nvPicPr>
          <p:cNvPr id="4" name="Picture 3"/>
          <p:cNvPicPr>
            <a:picLocks noChangeAspect="1"/>
          </p:cNvPicPr>
          <p:nvPr/>
        </p:nvPicPr>
        <p:blipFill>
          <a:blip r:embed="rId2"/>
          <a:stretch>
            <a:fillRect/>
          </a:stretch>
        </p:blipFill>
        <p:spPr>
          <a:xfrm>
            <a:off x="3592864" y="583970"/>
            <a:ext cx="5046580" cy="3571930"/>
          </a:xfrm>
          <a:prstGeom prst="rect">
            <a:avLst/>
          </a:prstGeom>
        </p:spPr>
      </p:pic>
    </p:spTree>
    <p:extLst>
      <p:ext uri="{BB962C8B-B14F-4D97-AF65-F5344CB8AC3E}">
        <p14:creationId xmlns:p14="http://schemas.microsoft.com/office/powerpoint/2010/main" val="1300117769"/>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Neo4J Graph Query</a:t>
            </a:r>
          </a:p>
        </p:txBody>
      </p:sp>
      <p:pic>
        <p:nvPicPr>
          <p:cNvPr id="3" name="Picture 2"/>
          <p:cNvPicPr>
            <a:picLocks noChangeAspect="1"/>
          </p:cNvPicPr>
          <p:nvPr/>
        </p:nvPicPr>
        <p:blipFill>
          <a:blip r:embed="rId2"/>
          <a:stretch>
            <a:fillRect/>
          </a:stretch>
        </p:blipFill>
        <p:spPr>
          <a:xfrm>
            <a:off x="873940" y="511383"/>
            <a:ext cx="6959150" cy="4157257"/>
          </a:xfrm>
          <a:prstGeom prst="rect">
            <a:avLst/>
          </a:prstGeom>
        </p:spPr>
      </p:pic>
    </p:spTree>
    <p:extLst>
      <p:ext uri="{BB962C8B-B14F-4D97-AF65-F5344CB8AC3E}">
        <p14:creationId xmlns:p14="http://schemas.microsoft.com/office/powerpoint/2010/main" val="433235358"/>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Graph Databases?</a:t>
            </a:r>
            <a:endParaRPr lang="en-US" sz="1400" dirty="0"/>
          </a:p>
        </p:txBody>
      </p:sp>
      <p:pic>
        <p:nvPicPr>
          <p:cNvPr id="4" name="Picture 3"/>
          <p:cNvPicPr>
            <a:picLocks noChangeAspect="1"/>
          </p:cNvPicPr>
          <p:nvPr/>
        </p:nvPicPr>
        <p:blipFill>
          <a:blip r:embed="rId2"/>
          <a:stretch>
            <a:fillRect/>
          </a:stretch>
        </p:blipFill>
        <p:spPr>
          <a:xfrm>
            <a:off x="685800" y="590550"/>
            <a:ext cx="7151298" cy="3945049"/>
          </a:xfrm>
          <a:prstGeom prst="rect">
            <a:avLst/>
          </a:prstGeom>
        </p:spPr>
      </p:pic>
    </p:spTree>
    <p:extLst>
      <p:ext uri="{BB962C8B-B14F-4D97-AF65-F5344CB8AC3E}">
        <p14:creationId xmlns:p14="http://schemas.microsoft.com/office/powerpoint/2010/main" val="1582121602"/>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48574" y="3545457"/>
            <a:ext cx="8267140" cy="987039"/>
          </a:xfrm>
        </p:spPr>
        <p:txBody>
          <a:bodyPr/>
          <a:lstStyle/>
          <a:p>
            <a:pPr marL="0" indent="0">
              <a:buNone/>
            </a:pPr>
            <a:r>
              <a:rPr lang="en-US" dirty="0"/>
              <a:t>Graph databases are</a:t>
            </a:r>
          </a:p>
          <a:p>
            <a:pPr lvl="1"/>
            <a:r>
              <a:rPr lang="en-US" dirty="0"/>
              <a:t>Extremely fast for some queries and data models.</a:t>
            </a:r>
          </a:p>
          <a:p>
            <a:pPr lvl="1"/>
            <a:r>
              <a:rPr lang="en-US" dirty="0"/>
              <a:t>Implement a language that vastly simplifies writing queries.</a:t>
            </a:r>
          </a:p>
        </p:txBody>
      </p:sp>
      <p:pic>
        <p:nvPicPr>
          <p:cNvPr id="4" name="Picture 3"/>
          <p:cNvPicPr>
            <a:picLocks noChangeAspect="1"/>
          </p:cNvPicPr>
          <p:nvPr/>
        </p:nvPicPr>
        <p:blipFill>
          <a:blip r:embed="rId2"/>
          <a:stretch>
            <a:fillRect/>
          </a:stretch>
        </p:blipFill>
        <p:spPr>
          <a:xfrm>
            <a:off x="1052422" y="77553"/>
            <a:ext cx="6556075" cy="3364386"/>
          </a:xfrm>
          <a:prstGeom prst="rect">
            <a:avLst/>
          </a:prstGeom>
        </p:spPr>
      </p:pic>
    </p:spTree>
    <p:extLst>
      <p:ext uri="{BB962C8B-B14F-4D97-AF65-F5344CB8AC3E}">
        <p14:creationId xmlns:p14="http://schemas.microsoft.com/office/powerpoint/2010/main" val="575247660"/>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NoSQL Databases</a:t>
            </a:r>
            <a:endParaRPr lang="en-US" altLang="en-US" sz="1600" i="1" dirty="0">
              <a:solidFill>
                <a:schemeClr val="bg1"/>
              </a:solidFill>
            </a:endParaRPr>
          </a:p>
        </p:txBody>
      </p:sp>
      <p:sp>
        <p:nvSpPr>
          <p:cNvPr id="8"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2</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(S20): </a:t>
            </a:r>
            <a:r>
              <a:rPr lang="en-US" altLang="en-US" sz="1200" i="1" dirty="0">
                <a:solidFill>
                  <a:schemeClr val="bg1"/>
                </a:solidFill>
              </a:rPr>
              <a:t>Lecture 12  --  NoSQL</a:t>
            </a:r>
          </a:p>
        </p:txBody>
      </p:sp>
    </p:spTree>
    <p:extLst>
      <p:ext uri="{BB962C8B-B14F-4D97-AF65-F5344CB8AC3E}">
        <p14:creationId xmlns:p14="http://schemas.microsoft.com/office/powerpoint/2010/main" val="26341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2256" y="101953"/>
            <a:ext cx="6806691" cy="4469188"/>
          </a:xfrm>
          <a:prstGeom prst="rect">
            <a:avLst/>
          </a:prstGeom>
        </p:spPr>
      </p:pic>
    </p:spTree>
    <p:extLst>
      <p:ext uri="{BB962C8B-B14F-4D97-AF65-F5344CB8AC3E}">
        <p14:creationId xmlns:p14="http://schemas.microsoft.com/office/powerpoint/2010/main" val="216042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1433" y="178576"/>
            <a:ext cx="6191907" cy="4386954"/>
          </a:xfrm>
          <a:prstGeom prst="rect">
            <a:avLst/>
          </a:prstGeom>
        </p:spPr>
      </p:pic>
    </p:spTree>
    <p:extLst>
      <p:ext uri="{BB962C8B-B14F-4D97-AF65-F5344CB8AC3E}">
        <p14:creationId xmlns:p14="http://schemas.microsoft.com/office/powerpoint/2010/main" val="1784413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9675" y="135972"/>
            <a:ext cx="6006427" cy="4343293"/>
          </a:xfrm>
          <a:prstGeom prst="rect">
            <a:avLst/>
          </a:prstGeom>
        </p:spPr>
      </p:pic>
    </p:spTree>
    <p:extLst>
      <p:ext uri="{BB962C8B-B14F-4D97-AF65-F5344CB8AC3E}">
        <p14:creationId xmlns:p14="http://schemas.microsoft.com/office/powerpoint/2010/main" val="1022715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2203" y="158078"/>
            <a:ext cx="5854251" cy="4502341"/>
          </a:xfrm>
          <a:prstGeom prst="rect">
            <a:avLst/>
          </a:prstGeom>
        </p:spPr>
      </p:pic>
    </p:spTree>
    <p:extLst>
      <p:ext uri="{BB962C8B-B14F-4D97-AF65-F5344CB8AC3E}">
        <p14:creationId xmlns:p14="http://schemas.microsoft.com/office/powerpoint/2010/main" val="317087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2369" y="156319"/>
            <a:ext cx="5514410" cy="4245310"/>
          </a:xfrm>
          <a:prstGeom prst="rect">
            <a:avLst/>
          </a:prstGeom>
        </p:spPr>
      </p:pic>
    </p:spTree>
    <p:extLst>
      <p:ext uri="{BB962C8B-B14F-4D97-AF65-F5344CB8AC3E}">
        <p14:creationId xmlns:p14="http://schemas.microsoft.com/office/powerpoint/2010/main" val="1387306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Graph Database (Sample)</a:t>
            </a:r>
          </a:p>
        </p:txBody>
      </p:sp>
      <p:pic>
        <p:nvPicPr>
          <p:cNvPr id="3" name="Picture 2"/>
          <p:cNvPicPr>
            <a:picLocks noChangeAspect="1"/>
          </p:cNvPicPr>
          <p:nvPr/>
        </p:nvPicPr>
        <p:blipFill>
          <a:blip r:embed="rId2"/>
          <a:stretch>
            <a:fillRect/>
          </a:stretch>
        </p:blipFill>
        <p:spPr>
          <a:xfrm>
            <a:off x="457200" y="590550"/>
            <a:ext cx="7107889" cy="4051949"/>
          </a:xfrm>
          <a:prstGeom prst="rect">
            <a:avLst/>
          </a:prstGeom>
        </p:spPr>
      </p:pic>
    </p:spTree>
    <p:extLst>
      <p:ext uri="{BB962C8B-B14F-4D97-AF65-F5344CB8AC3E}">
        <p14:creationId xmlns:p14="http://schemas.microsoft.com/office/powerpoint/2010/main" val="1225650447"/>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Neo4J Graph Query</a:t>
            </a:r>
          </a:p>
        </p:txBody>
      </p:sp>
      <p:pic>
        <p:nvPicPr>
          <p:cNvPr id="3" name="Picture 2"/>
          <p:cNvPicPr>
            <a:picLocks noChangeAspect="1"/>
          </p:cNvPicPr>
          <p:nvPr/>
        </p:nvPicPr>
        <p:blipFill>
          <a:blip r:embed="rId2"/>
          <a:stretch>
            <a:fillRect/>
          </a:stretch>
        </p:blipFill>
        <p:spPr>
          <a:xfrm>
            <a:off x="457200" y="438150"/>
            <a:ext cx="6959150" cy="4157257"/>
          </a:xfrm>
          <a:prstGeom prst="rect">
            <a:avLst/>
          </a:prstGeom>
        </p:spPr>
      </p:pic>
      <p:sp>
        <p:nvSpPr>
          <p:cNvPr id="4" name="TextBox 3"/>
          <p:cNvSpPr txBox="1"/>
          <p:nvPr/>
        </p:nvSpPr>
        <p:spPr>
          <a:xfrm>
            <a:off x="4368573" y="514350"/>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latin typeface="+mn-lt"/>
              </a:rPr>
              <a:t>Who acted in which movies?</a:t>
            </a:r>
          </a:p>
        </p:txBody>
      </p:sp>
    </p:spTree>
    <p:extLst>
      <p:ext uri="{BB962C8B-B14F-4D97-AF65-F5344CB8AC3E}">
        <p14:creationId xmlns:p14="http://schemas.microsoft.com/office/powerpoint/2010/main" val="843920705"/>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Deal. That is just a JOIN.</a:t>
            </a:r>
          </a:p>
        </p:txBody>
      </p:sp>
      <p:sp>
        <p:nvSpPr>
          <p:cNvPr id="3" name="Content Placeholder 2"/>
          <p:cNvSpPr>
            <a:spLocks noGrp="1"/>
          </p:cNvSpPr>
          <p:nvPr>
            <p:ph sz="half" idx="1"/>
          </p:nvPr>
        </p:nvSpPr>
        <p:spPr>
          <a:xfrm>
            <a:off x="425904" y="715991"/>
            <a:ext cx="8267140" cy="1492371"/>
          </a:xfrm>
        </p:spPr>
        <p:txBody>
          <a:bodyPr/>
          <a:lstStyle/>
          <a:p>
            <a:r>
              <a:rPr lang="en-US" dirty="0"/>
              <a:t>Yup. But that is simple.</a:t>
            </a:r>
          </a:p>
          <a:p>
            <a:r>
              <a:rPr lang="en-US" dirty="0"/>
              <a:t>Try writing the queries below in SQL.</a:t>
            </a:r>
          </a:p>
        </p:txBody>
      </p:sp>
      <p:pic>
        <p:nvPicPr>
          <p:cNvPr id="4" name="Picture 3"/>
          <p:cNvPicPr>
            <a:picLocks noChangeAspect="1"/>
          </p:cNvPicPr>
          <p:nvPr/>
        </p:nvPicPr>
        <p:blipFill>
          <a:blip r:embed="rId2"/>
          <a:stretch>
            <a:fillRect/>
          </a:stretch>
        </p:blipFill>
        <p:spPr>
          <a:xfrm>
            <a:off x="284672" y="1682708"/>
            <a:ext cx="8686800" cy="2113613"/>
          </a:xfrm>
          <a:prstGeom prst="rect">
            <a:avLst/>
          </a:prstGeom>
        </p:spPr>
      </p:pic>
    </p:spTree>
    <p:extLst>
      <p:ext uri="{BB962C8B-B14F-4D97-AF65-F5344CB8AC3E}">
        <p14:creationId xmlns:p14="http://schemas.microsoft.com/office/powerpoint/2010/main" val="1793284147"/>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590550"/>
            <a:ext cx="8398198" cy="3864962"/>
          </a:xfrm>
          <a:prstGeom prst="rect">
            <a:avLst/>
          </a:prstGeom>
        </p:spPr>
      </p:pic>
      <p:sp>
        <p:nvSpPr>
          <p:cNvPr id="3" name="Title 2"/>
          <p:cNvSpPr>
            <a:spLocks noGrp="1"/>
          </p:cNvSpPr>
          <p:nvPr>
            <p:ph type="title"/>
          </p:nvPr>
        </p:nvSpPr>
        <p:spPr/>
        <p:txBody>
          <a:bodyPr/>
          <a:lstStyle/>
          <a:p>
            <a:r>
              <a:rPr lang="en-US" dirty="0"/>
              <a:t>Recommend</a:t>
            </a:r>
          </a:p>
        </p:txBody>
      </p:sp>
    </p:spTree>
    <p:extLst>
      <p:ext uri="{BB962C8B-B14F-4D97-AF65-F5344CB8AC3E}">
        <p14:creationId xmlns:p14="http://schemas.microsoft.com/office/powerpoint/2010/main" val="1941156631"/>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7804" y="118199"/>
            <a:ext cx="7953554" cy="4431733"/>
          </a:xfrm>
          <a:prstGeom prst="rect">
            <a:avLst/>
          </a:prstGeom>
        </p:spPr>
      </p:pic>
      <p:sp>
        <p:nvSpPr>
          <p:cNvPr id="3" name="TextBox 2"/>
          <p:cNvSpPr txBox="1"/>
          <p:nvPr/>
        </p:nvSpPr>
        <p:spPr>
          <a:xfrm>
            <a:off x="6625087" y="1992702"/>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dirty="0">
                <a:latin typeface="+mn-lt"/>
              </a:rPr>
              <a:t>Which actors have</a:t>
            </a:r>
            <a:br>
              <a:rPr lang="en-US" dirty="0">
                <a:latin typeface="+mn-lt"/>
              </a:rPr>
            </a:br>
            <a:r>
              <a:rPr lang="en-US" dirty="0">
                <a:latin typeface="+mn-lt"/>
              </a:rPr>
              <a:t>worked with both</a:t>
            </a:r>
            <a:br>
              <a:rPr lang="en-US" dirty="0">
                <a:latin typeface="+mn-lt"/>
              </a:rPr>
            </a:br>
            <a:r>
              <a:rPr lang="en-US" dirty="0">
                <a:latin typeface="+mn-lt"/>
              </a:rPr>
              <a:t>Tom Hanks and</a:t>
            </a:r>
          </a:p>
          <a:p>
            <a:pPr algn="ctr">
              <a:lnSpc>
                <a:spcPct val="90000"/>
              </a:lnSpc>
              <a:spcBef>
                <a:spcPts val="600"/>
              </a:spcBef>
              <a:spcAft>
                <a:spcPts val="0"/>
              </a:spcAft>
              <a:buClr>
                <a:schemeClr val="bg1"/>
              </a:buClr>
            </a:pPr>
            <a:r>
              <a:rPr lang="en-US" dirty="0">
                <a:latin typeface="+mn-lt"/>
              </a:rPr>
              <a:t>Tom Cruise?</a:t>
            </a:r>
          </a:p>
        </p:txBody>
      </p:sp>
    </p:spTree>
    <p:extLst>
      <p:ext uri="{BB962C8B-B14F-4D97-AF65-F5344CB8AC3E}">
        <p14:creationId xmlns:p14="http://schemas.microsoft.com/office/powerpoint/2010/main" val="447931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Introduction</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3</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(S20): </a:t>
            </a:r>
            <a:r>
              <a:rPr lang="en-US" altLang="en-US" sz="1200" i="1" dirty="0">
                <a:solidFill>
                  <a:schemeClr val="bg1"/>
                </a:solidFill>
              </a:rPr>
              <a:t>Lecture 12  -- NoSQL</a:t>
            </a:r>
          </a:p>
        </p:txBody>
      </p:sp>
    </p:spTree>
    <p:extLst>
      <p:ext uri="{BB962C8B-B14F-4D97-AF65-F5344CB8AC3E}">
        <p14:creationId xmlns:p14="http://schemas.microsoft.com/office/powerpoint/2010/main" val="400231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4175" y="267420"/>
            <a:ext cx="5531709" cy="4306738"/>
          </a:xfrm>
          <a:prstGeom prst="rect">
            <a:avLst/>
          </a:prstGeom>
        </p:spPr>
      </p:pic>
      <p:pic>
        <p:nvPicPr>
          <p:cNvPr id="3" name="Picture 2"/>
          <p:cNvPicPr>
            <a:picLocks noChangeAspect="1"/>
          </p:cNvPicPr>
          <p:nvPr/>
        </p:nvPicPr>
        <p:blipFill>
          <a:blip r:embed="rId3"/>
          <a:stretch>
            <a:fillRect/>
          </a:stretch>
        </p:blipFill>
        <p:spPr>
          <a:xfrm>
            <a:off x="4796287" y="81748"/>
            <a:ext cx="4347713" cy="1571768"/>
          </a:xfrm>
          <a:prstGeom prst="rect">
            <a:avLst/>
          </a:prstGeom>
        </p:spPr>
      </p:pic>
      <p:cxnSp>
        <p:nvCxnSpPr>
          <p:cNvPr id="6" name="Elbow Connector 5"/>
          <p:cNvCxnSpPr/>
          <p:nvPr/>
        </p:nvCxnSpPr>
        <p:spPr>
          <a:xfrm rot="10800000" flipV="1">
            <a:off x="5477775" y="1216325"/>
            <a:ext cx="2777705" cy="1095554"/>
          </a:xfrm>
          <a:prstGeom prst="bentConnector3">
            <a:avLst>
              <a:gd name="adj1" fmla="val 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5279366" y="3117830"/>
            <a:ext cx="3340340" cy="1156798"/>
          </a:xfrm>
          <a:prstGeom prst="rect">
            <a:avLst/>
          </a:prstGeom>
        </p:spPr>
      </p:pic>
    </p:spTree>
    <p:extLst>
      <p:ext uri="{BB962C8B-B14F-4D97-AF65-F5344CB8AC3E}">
        <p14:creationId xmlns:p14="http://schemas.microsoft.com/office/powerpoint/2010/main" val="1462823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1340" y="1630392"/>
            <a:ext cx="7838040" cy="3045809"/>
          </a:xfrm>
          <a:prstGeom prst="rect">
            <a:avLst/>
          </a:prstGeom>
        </p:spPr>
      </p:pic>
      <p:pic>
        <p:nvPicPr>
          <p:cNvPr id="3" name="Picture 2"/>
          <p:cNvPicPr>
            <a:picLocks noChangeAspect="1"/>
          </p:cNvPicPr>
          <p:nvPr/>
        </p:nvPicPr>
        <p:blipFill>
          <a:blip r:embed="rId3"/>
          <a:stretch>
            <a:fillRect/>
          </a:stretch>
        </p:blipFill>
        <p:spPr>
          <a:xfrm>
            <a:off x="581340" y="172529"/>
            <a:ext cx="1328851" cy="1661064"/>
          </a:xfrm>
          <a:prstGeom prst="rect">
            <a:avLst/>
          </a:prstGeom>
        </p:spPr>
      </p:pic>
      <p:pic>
        <p:nvPicPr>
          <p:cNvPr id="4" name="Picture 3"/>
          <p:cNvPicPr>
            <a:picLocks noChangeAspect="1"/>
          </p:cNvPicPr>
          <p:nvPr/>
        </p:nvPicPr>
        <p:blipFill>
          <a:blip r:embed="rId4"/>
          <a:stretch>
            <a:fillRect/>
          </a:stretch>
        </p:blipFill>
        <p:spPr>
          <a:xfrm>
            <a:off x="7015185" y="0"/>
            <a:ext cx="1566899" cy="2356329"/>
          </a:xfrm>
          <a:prstGeom prst="rect">
            <a:avLst/>
          </a:prstGeom>
        </p:spPr>
      </p:pic>
      <p:sp>
        <p:nvSpPr>
          <p:cNvPr id="5" name="TextBox 4"/>
          <p:cNvSpPr txBox="1"/>
          <p:nvPr/>
        </p:nvSpPr>
        <p:spPr>
          <a:xfrm>
            <a:off x="3812875" y="444261"/>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2000" dirty="0">
                <a:latin typeface="+mn-lt"/>
              </a:rPr>
              <a:t>How do you get from</a:t>
            </a:r>
            <a:br>
              <a:rPr lang="en-US" sz="2000" dirty="0">
                <a:latin typeface="+mn-lt"/>
              </a:rPr>
            </a:br>
            <a:r>
              <a:rPr lang="en-US" sz="2000" dirty="0">
                <a:latin typeface="+mn-lt"/>
              </a:rPr>
              <a:t>Kevin Bacon to</a:t>
            </a:r>
          </a:p>
          <a:p>
            <a:pPr algn="ctr">
              <a:lnSpc>
                <a:spcPct val="90000"/>
              </a:lnSpc>
              <a:spcBef>
                <a:spcPts val="600"/>
              </a:spcBef>
              <a:spcAft>
                <a:spcPts val="0"/>
              </a:spcAft>
              <a:buClr>
                <a:schemeClr val="bg1"/>
              </a:buClr>
            </a:pPr>
            <a:r>
              <a:rPr lang="en-US" sz="2000" dirty="0">
                <a:latin typeface="+mn-lt"/>
              </a:rPr>
              <a:t>Robert Longo?</a:t>
            </a:r>
          </a:p>
        </p:txBody>
      </p:sp>
    </p:spTree>
    <p:extLst>
      <p:ext uri="{BB962C8B-B14F-4D97-AF65-F5344CB8AC3E}">
        <p14:creationId xmlns:p14="http://schemas.microsoft.com/office/powerpoint/2010/main" val="1283723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Facebook Graph API</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52F42408-092F-3D4E-9F49-14CF99654DF6}"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32</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12  --  NoSQL</a:t>
            </a:r>
          </a:p>
        </p:txBody>
      </p:sp>
    </p:spTree>
    <p:extLst>
      <p:ext uri="{BB962C8B-B14F-4D97-AF65-F5344CB8AC3E}">
        <p14:creationId xmlns:p14="http://schemas.microsoft.com/office/powerpoint/2010/main" val="1471607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Graph API</a:t>
            </a:r>
          </a:p>
        </p:txBody>
      </p:sp>
      <p:pic>
        <p:nvPicPr>
          <p:cNvPr id="4" name="Picture 3"/>
          <p:cNvPicPr>
            <a:picLocks noChangeAspect="1"/>
          </p:cNvPicPr>
          <p:nvPr/>
        </p:nvPicPr>
        <p:blipFill>
          <a:blip r:embed="rId2"/>
          <a:stretch>
            <a:fillRect/>
          </a:stretch>
        </p:blipFill>
        <p:spPr>
          <a:xfrm>
            <a:off x="152400" y="537885"/>
            <a:ext cx="6785745" cy="4160064"/>
          </a:xfrm>
          <a:prstGeom prst="rect">
            <a:avLst/>
          </a:prstGeom>
        </p:spPr>
      </p:pic>
      <p:sp>
        <p:nvSpPr>
          <p:cNvPr id="5" name="Rectangle 4"/>
          <p:cNvSpPr/>
          <p:nvPr/>
        </p:nvSpPr>
        <p:spPr>
          <a:xfrm>
            <a:off x="2971800" y="561256"/>
            <a:ext cx="579120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developers.facebook.com</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/docs/graph-</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api</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/overview</a:t>
            </a:r>
          </a:p>
        </p:txBody>
      </p:sp>
    </p:spTree>
    <p:extLst>
      <p:ext uri="{BB962C8B-B14F-4D97-AF65-F5344CB8AC3E}">
        <p14:creationId xmlns:p14="http://schemas.microsoft.com/office/powerpoint/2010/main" val="2020008113"/>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Graph API</a:t>
            </a:r>
          </a:p>
        </p:txBody>
      </p:sp>
      <p:pic>
        <p:nvPicPr>
          <p:cNvPr id="3" name="Picture 2"/>
          <p:cNvPicPr>
            <a:picLocks noChangeAspect="1"/>
          </p:cNvPicPr>
          <p:nvPr/>
        </p:nvPicPr>
        <p:blipFill>
          <a:blip r:embed="rId2"/>
          <a:stretch>
            <a:fillRect/>
          </a:stretch>
        </p:blipFill>
        <p:spPr>
          <a:xfrm>
            <a:off x="25924" y="514350"/>
            <a:ext cx="4405955" cy="4095750"/>
          </a:xfrm>
          <a:prstGeom prst="rect">
            <a:avLst/>
          </a:prstGeom>
        </p:spPr>
      </p:pic>
      <p:pic>
        <p:nvPicPr>
          <p:cNvPr id="6" name="Picture 5"/>
          <p:cNvPicPr>
            <a:picLocks noChangeAspect="1"/>
          </p:cNvPicPr>
          <p:nvPr/>
        </p:nvPicPr>
        <p:blipFill>
          <a:blip r:embed="rId3"/>
          <a:stretch>
            <a:fillRect/>
          </a:stretch>
        </p:blipFill>
        <p:spPr>
          <a:xfrm>
            <a:off x="4618168" y="1657350"/>
            <a:ext cx="4495980" cy="2952750"/>
          </a:xfrm>
          <a:prstGeom prst="rect">
            <a:avLst/>
          </a:prstGeom>
        </p:spPr>
      </p:pic>
      <p:sp>
        <p:nvSpPr>
          <p:cNvPr id="7" name="TextBox 6"/>
          <p:cNvSpPr txBox="1"/>
          <p:nvPr/>
        </p:nvSpPr>
        <p:spPr>
          <a:xfrm flipH="1">
            <a:off x="4876800" y="1200150"/>
            <a:ext cx="2773681" cy="369332"/>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mr-IN" sz="1800" b="0" i="0" u="none" strike="noStrike" kern="1200" cap="none" spc="0" normalizeH="0" baseline="0" noProof="0" dirty="0">
                <a:ln>
                  <a:noFill/>
                </a:ln>
                <a:solidFill>
                  <a:prstClr val="black"/>
                </a:solidFill>
                <a:effectLst/>
                <a:uLnTx/>
                <a:uFillTx/>
                <a:latin typeface="Calibri" charset="0"/>
                <a:ea typeface="ＭＳ Ｐゴシック" charset="-128"/>
                <a:cs typeface="Mangal" panose="02040503050203030202" pitchFamily="18" charset="0"/>
              </a:rPr>
              <a: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mr-IN" sz="1800" b="0" i="0" u="none" strike="noStrike" kern="1200" cap="none" spc="0" normalizeH="0" baseline="0" noProof="0" dirty="0">
                <a:ln>
                  <a:noFill/>
                </a:ln>
                <a:solidFill>
                  <a:prstClr val="black"/>
                </a:solidFill>
                <a:effectLst/>
                <a:uLnTx/>
                <a:uFillTx/>
                <a:latin typeface="Calibri" charset="0"/>
                <a:ea typeface="ＭＳ Ｐゴシック" charset="-128"/>
                <a:cs typeface="Mangal" panose="02040503050203030202" pitchFamily="18" charset="0"/>
              </a:rPr>
              <a: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mr-IN" sz="1800" b="0" i="0" u="none" strike="noStrike" kern="1200" cap="none" spc="0" normalizeH="0" baseline="0" noProof="0" dirty="0">
                <a:ln>
                  <a:noFill/>
                </a:ln>
                <a:solidFill>
                  <a:prstClr val="black"/>
                </a:solidFill>
                <a:effectLst/>
                <a:uLnTx/>
                <a:uFillTx/>
                <a:latin typeface="Calibri" charset="0"/>
                <a:ea typeface="ＭＳ Ｐゴシック" charset="-128"/>
                <a:cs typeface="Mangal" panose="02040503050203030202" pitchFamily="18" charset="0"/>
              </a:rPr>
              <a:t>…</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8" name="Rectangle 7"/>
          <p:cNvSpPr/>
          <p:nvPr/>
        </p:nvSpPr>
        <p:spPr>
          <a:xfrm>
            <a:off x="4542148" y="461486"/>
            <a:ext cx="4572000" cy="523220"/>
          </a:xfrm>
          <a:prstGeom prst="rect">
            <a:avLst/>
          </a:prstGeom>
        </p:spPr>
        <p:txBody>
          <a:bodyP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Full </a:t>
            </a:r>
            <a:r>
              <a:rPr kumimoji="0" lang="en-US" sz="1400" b="0" i="0" u="none" strike="noStrike" kern="1200" cap="none" spc="0" normalizeH="0" baseline="0" noProof="0">
                <a:ln>
                  <a:noFill/>
                </a:ln>
                <a:solidFill>
                  <a:prstClr val="black"/>
                </a:solidFill>
                <a:effectLst/>
                <a:uLnTx/>
                <a:uFillTx/>
                <a:latin typeface="Calibri" charset="0"/>
                <a:ea typeface="ＭＳ Ｐゴシック" charset="-128"/>
                <a:cs typeface="+mn-cs"/>
              </a:rPr>
              <a:t>list at: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4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developers.facebook.com</a:t>
            </a: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/docs/graph-</a:t>
            </a:r>
            <a:r>
              <a:rPr kumimoji="0" lang="en-US" sz="14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api</a:t>
            </a: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/reference</a:t>
            </a:r>
          </a:p>
        </p:txBody>
      </p:sp>
    </p:spTree>
    <p:extLst>
      <p:ext uri="{BB962C8B-B14F-4D97-AF65-F5344CB8AC3E}">
        <p14:creationId xmlns:p14="http://schemas.microsoft.com/office/powerpoint/2010/main" val="1981544061"/>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Graph API </a:t>
            </a:r>
            <a:r>
              <a:rPr lang="mr-IN" dirty="0"/>
              <a:t>–</a:t>
            </a:r>
            <a:r>
              <a:rPr lang="en-US" dirty="0"/>
              <a:t> Examples </a:t>
            </a:r>
          </a:p>
        </p:txBody>
      </p:sp>
      <p:pic>
        <p:nvPicPr>
          <p:cNvPr id="4" name="Picture 3"/>
          <p:cNvPicPr>
            <a:picLocks noChangeAspect="1"/>
          </p:cNvPicPr>
          <p:nvPr/>
        </p:nvPicPr>
        <p:blipFill>
          <a:blip r:embed="rId2"/>
          <a:stretch>
            <a:fillRect/>
          </a:stretch>
        </p:blipFill>
        <p:spPr>
          <a:xfrm>
            <a:off x="381000" y="880077"/>
            <a:ext cx="6781800" cy="3618647"/>
          </a:xfrm>
          <a:prstGeom prst="rect">
            <a:avLst/>
          </a:prstGeom>
        </p:spPr>
      </p:pic>
      <p:sp>
        <p:nvSpPr>
          <p:cNvPr id="5" name="Rectangle 4"/>
          <p:cNvSpPr/>
          <p:nvPr/>
        </p:nvSpPr>
        <p:spPr>
          <a:xfrm>
            <a:off x="304640" y="477948"/>
            <a:ext cx="800116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OpenSans" charset="0"/>
                <a:ea typeface="ＭＳ Ｐゴシック" charset="-128"/>
                <a:cs typeface="+mn-cs"/>
                <a:hlinkClick r:id="rId3"/>
              </a:rPr>
              <a:t>https://graph.facebook.com/v3.2/me/posts?access_token</a:t>
            </a:r>
            <a:r>
              <a:rPr kumimoji="0" lang="en-US" sz="1800" b="0" i="0" u="none" strike="noStrike" kern="1200" cap="none" spc="0" normalizeH="0" baseline="0" noProof="0" dirty="0">
                <a:ln>
                  <a:noFill/>
                </a:ln>
                <a:solidFill>
                  <a:srgbClr val="505050"/>
                </a:solidFill>
                <a:effectLst/>
                <a:uLnTx/>
                <a:uFillTx/>
                <a:latin typeface="OpenSans" charset="0"/>
                <a:ea typeface="ＭＳ Ｐゴシック" charset="-128"/>
                <a:cs typeface="+mn-cs"/>
              </a:rPr>
              <a:t>=</a:t>
            </a:r>
            <a:r>
              <a:rPr kumimoji="0" lang="en-US" sz="1800" b="0" i="0" u="none" strike="noStrike" kern="1200" cap="none" spc="0" normalizeH="0" baseline="0" noProof="0" dirty="0" err="1">
                <a:ln>
                  <a:noFill/>
                </a:ln>
                <a:solidFill>
                  <a:srgbClr val="505050"/>
                </a:solidFill>
                <a:effectLst/>
                <a:uLnTx/>
                <a:uFillTx/>
                <a:latin typeface="OpenSans" charset="0"/>
                <a:ea typeface="ＭＳ Ｐゴシック" charset="-128"/>
                <a:cs typeface="+mn-cs"/>
              </a:rPr>
              <a:t>xxxxxxx</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305423"/>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Graph API </a:t>
            </a:r>
            <a:r>
              <a:rPr lang="mr-IN" dirty="0"/>
              <a:t>–</a:t>
            </a:r>
            <a:r>
              <a:rPr lang="en-US" dirty="0"/>
              <a:t> Examples </a:t>
            </a:r>
          </a:p>
        </p:txBody>
      </p:sp>
      <p:sp>
        <p:nvSpPr>
          <p:cNvPr id="5" name="Rectangle 4"/>
          <p:cNvSpPr/>
          <p:nvPr/>
        </p:nvSpPr>
        <p:spPr>
          <a:xfrm>
            <a:off x="304640" y="477948"/>
            <a:ext cx="800116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OpenSans" charset="0"/>
                <a:ea typeface="ＭＳ Ｐゴシック" charset="-128"/>
                <a:cs typeface="+mn-cs"/>
                <a:hlinkClick r:id="rId2"/>
              </a:rPr>
              <a:t>https://graph.facebook.com/v3.2/me/likes?access_token</a:t>
            </a:r>
            <a:r>
              <a:rPr kumimoji="0" lang="en-US" sz="1800" b="0" i="0" u="none" strike="noStrike" kern="1200" cap="none" spc="0" normalizeH="0" baseline="0" noProof="0" dirty="0">
                <a:ln>
                  <a:noFill/>
                </a:ln>
                <a:solidFill>
                  <a:srgbClr val="505050"/>
                </a:solidFill>
                <a:effectLst/>
                <a:uLnTx/>
                <a:uFillTx/>
                <a:latin typeface="OpenSans" charset="0"/>
                <a:ea typeface="ＭＳ Ｐゴシック" charset="-128"/>
                <a:cs typeface="+mn-cs"/>
              </a:rPr>
              <a:t>=</a:t>
            </a:r>
            <a:r>
              <a:rPr kumimoji="0" lang="en-US" sz="1800" b="0" i="0" u="none" strike="noStrike" kern="1200" cap="none" spc="0" normalizeH="0" baseline="0" noProof="0" dirty="0" err="1">
                <a:ln>
                  <a:noFill/>
                </a:ln>
                <a:solidFill>
                  <a:srgbClr val="505050"/>
                </a:solidFill>
                <a:effectLst/>
                <a:uLnTx/>
                <a:uFillTx/>
                <a:latin typeface="OpenSans" charset="0"/>
                <a:ea typeface="ＭＳ Ｐゴシック" charset="-128"/>
                <a:cs typeface="+mn-cs"/>
              </a:rPr>
              <a:t>xxxxxxx</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3" name="Picture 2"/>
          <p:cNvPicPr>
            <a:picLocks noChangeAspect="1"/>
          </p:cNvPicPr>
          <p:nvPr/>
        </p:nvPicPr>
        <p:blipFill>
          <a:blip r:embed="rId3"/>
          <a:stretch>
            <a:fillRect/>
          </a:stretch>
        </p:blipFill>
        <p:spPr>
          <a:xfrm>
            <a:off x="304640" y="956480"/>
            <a:ext cx="7010560" cy="3643129"/>
          </a:xfrm>
          <a:prstGeom prst="rect">
            <a:avLst/>
          </a:prstGeom>
        </p:spPr>
      </p:pic>
      <p:sp>
        <p:nvSpPr>
          <p:cNvPr id="6" name="TextBox 5"/>
          <p:cNvSpPr txBox="1"/>
          <p:nvPr/>
        </p:nvSpPr>
        <p:spPr>
          <a:xfrm>
            <a:off x="5410200" y="2800350"/>
            <a:ext cx="263200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charset="0"/>
                <a:ea typeface="ＭＳ Ｐゴシック" charset="-128"/>
                <a:cs typeface="+mn-cs"/>
              </a:rPr>
              <a:t>Notice use of paging links.</a:t>
            </a:r>
          </a:p>
        </p:txBody>
      </p:sp>
      <p:cxnSp>
        <p:nvCxnSpPr>
          <p:cNvPr id="8" name="Straight Arrow Connector 7"/>
          <p:cNvCxnSpPr/>
          <p:nvPr/>
        </p:nvCxnSpPr>
        <p:spPr>
          <a:xfrm flipH="1">
            <a:off x="5334000" y="3257550"/>
            <a:ext cx="914400" cy="914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4513660"/>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Applications</a:t>
            </a:r>
          </a:p>
        </p:txBody>
      </p:sp>
      <p:sp>
        <p:nvSpPr>
          <p:cNvPr id="3" name="Content Placeholder 2"/>
          <p:cNvSpPr>
            <a:spLocks noGrp="1"/>
          </p:cNvSpPr>
          <p:nvPr>
            <p:ph sz="half" idx="1"/>
          </p:nvPr>
        </p:nvSpPr>
        <p:spPr>
          <a:xfrm>
            <a:off x="152400" y="666750"/>
            <a:ext cx="8534400" cy="3962400"/>
          </a:xfrm>
        </p:spPr>
        <p:txBody>
          <a:bodyPr>
            <a:normAutofit/>
          </a:bodyPr>
          <a:lstStyle/>
          <a:p>
            <a:r>
              <a:rPr lang="en-US" dirty="0"/>
              <a:t>Facebook Application</a:t>
            </a:r>
          </a:p>
          <a:p>
            <a:pPr lvl="1"/>
            <a:r>
              <a:rPr lang="en-US" dirty="0"/>
              <a:t>Define an application at</a:t>
            </a:r>
            <a:br>
              <a:rPr lang="en-US" dirty="0"/>
            </a:br>
            <a:r>
              <a:rPr lang="en-US" dirty="0" err="1"/>
              <a:t>developers.facebook.com</a:t>
            </a:r>
            <a:r>
              <a:rPr lang="en-US" dirty="0"/>
              <a:t>/apps/</a:t>
            </a:r>
          </a:p>
          <a:p>
            <a:pPr lvl="1"/>
            <a:r>
              <a:rPr lang="en-US" dirty="0"/>
              <a:t>Users log into your application</a:t>
            </a:r>
            <a:br>
              <a:rPr lang="en-US" dirty="0"/>
            </a:br>
            <a:r>
              <a:rPr lang="en-US" dirty="0"/>
              <a:t>via Facebook.</a:t>
            </a:r>
          </a:p>
          <a:p>
            <a:pPr lvl="1"/>
            <a:r>
              <a:rPr lang="en-US" dirty="0"/>
              <a:t>This grants your application</a:t>
            </a:r>
            <a:br>
              <a:rPr lang="en-US" dirty="0"/>
            </a:br>
            <a:r>
              <a:rPr lang="en-US" dirty="0"/>
              <a:t>permission to access the user’s</a:t>
            </a:r>
            <a:br>
              <a:rPr lang="en-US" dirty="0"/>
            </a:br>
            <a:r>
              <a:rPr lang="en-US" dirty="0"/>
              <a:t>Facebook content.</a:t>
            </a:r>
          </a:p>
          <a:p>
            <a:pPr lvl="1"/>
            <a:r>
              <a:rPr lang="en-US" dirty="0"/>
              <a:t>User must approve access on</a:t>
            </a:r>
            <a:br>
              <a:rPr lang="en-US" dirty="0"/>
            </a:br>
            <a:r>
              <a:rPr lang="en-US" dirty="0"/>
              <a:t>login and Facebook must “approve” the application for non-profile information.</a:t>
            </a:r>
          </a:p>
          <a:p>
            <a:r>
              <a:rPr lang="en-US" dirty="0"/>
              <a:t>Once logged onto your application via Facebook, you can</a:t>
            </a:r>
          </a:p>
          <a:p>
            <a:pPr lvl="1"/>
            <a:r>
              <a:rPr lang="en-US" dirty="0"/>
              <a:t>Get basic information about people.</a:t>
            </a:r>
          </a:p>
          <a:p>
            <a:pPr lvl="1"/>
            <a:r>
              <a:rPr lang="en-US" dirty="0"/>
              <a:t>Enable people to share, etc. information from your application to Facebook.</a:t>
            </a:r>
          </a:p>
          <a:p>
            <a:pPr lvl="1"/>
            <a:r>
              <a:rPr lang="en-US" dirty="0"/>
              <a:t>Perform analytics on users and their networks, subject to granted permissions.</a:t>
            </a:r>
          </a:p>
        </p:txBody>
      </p:sp>
      <p:pic>
        <p:nvPicPr>
          <p:cNvPr id="4"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46372"/>
            <a:ext cx="4793613"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759540"/>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Graph Database Summary</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52F42408-092F-3D4E-9F49-14CF99654DF6}"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38</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12  -- NoSQL</a:t>
            </a:r>
          </a:p>
        </p:txBody>
      </p:sp>
    </p:spTree>
    <p:extLst>
      <p:ext uri="{BB962C8B-B14F-4D97-AF65-F5344CB8AC3E}">
        <p14:creationId xmlns:p14="http://schemas.microsoft.com/office/powerpoint/2010/main" val="1610674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Databases</a:t>
            </a:r>
          </a:p>
        </p:txBody>
      </p:sp>
      <p:sp>
        <p:nvSpPr>
          <p:cNvPr id="3" name="Content Placeholder 2"/>
          <p:cNvSpPr>
            <a:spLocks noGrp="1"/>
          </p:cNvSpPr>
          <p:nvPr>
            <p:ph sz="half" idx="1"/>
          </p:nvPr>
        </p:nvSpPr>
        <p:spPr/>
        <p:txBody>
          <a:bodyPr/>
          <a:lstStyle/>
          <a:p>
            <a:r>
              <a:rPr lang="en-US" dirty="0"/>
              <a:t>Popularity and usage has exploded in the past few years.</a:t>
            </a:r>
          </a:p>
          <a:p>
            <a:pPr lvl="1"/>
            <a:r>
              <a:rPr lang="en-US" dirty="0"/>
              <a:t>Facebook Graph API (</a:t>
            </a:r>
            <a:r>
              <a:rPr lang="en-US" dirty="0">
                <a:hlinkClick r:id="rId2"/>
              </a:rPr>
              <a:t>https://developers.facebook.com/docs/graph-api/)</a:t>
            </a:r>
            <a:endParaRPr lang="en-US" dirty="0"/>
          </a:p>
          <a:p>
            <a:pPr lvl="1"/>
            <a:r>
              <a:rPr lang="en-US" dirty="0"/>
              <a:t>LinkedIn (</a:t>
            </a:r>
            <a:r>
              <a:rPr lang="en-US" dirty="0">
                <a:hlinkClick r:id="rId3"/>
              </a:rPr>
              <a:t>https://developer.linkedin.com/docs/rest-api)</a:t>
            </a:r>
            <a:endParaRPr lang="en-US" dirty="0"/>
          </a:p>
          <a:p>
            <a:pPr lvl="1"/>
            <a:r>
              <a:rPr lang="en-US" dirty="0"/>
              <a:t>Instagram (</a:t>
            </a:r>
            <a:r>
              <a:rPr lang="en-US" dirty="0">
                <a:hlinkClick r:id="rId4"/>
              </a:rPr>
              <a:t>https://developers.facebook.com/docs/instagram-api)</a:t>
            </a:r>
            <a:endParaRPr lang="en-US" dirty="0"/>
          </a:p>
          <a:p>
            <a:pPr lvl="1"/>
            <a:r>
              <a:rPr lang="en-US" dirty="0"/>
              <a:t>Google Knowledge Graph (</a:t>
            </a:r>
            <a:r>
              <a:rPr lang="en-US" dirty="0">
                <a:hlinkClick r:id="rId5"/>
              </a:rPr>
              <a:t>https://developers.google.com/knowledge-graph/)</a:t>
            </a:r>
            <a:endParaRPr lang="en-US" dirty="0"/>
          </a:p>
          <a:p>
            <a:pPr lvl="1"/>
            <a:endParaRPr lang="en-US" dirty="0"/>
          </a:p>
          <a:p>
            <a:r>
              <a:rPr lang="en-US" dirty="0"/>
              <a:t>Two major motivations:</a:t>
            </a:r>
          </a:p>
          <a:p>
            <a:pPr marL="800100" lvl="1" indent="-342900">
              <a:buFont typeface="+mj-lt"/>
              <a:buAutoNum type="arabicPeriod"/>
            </a:pPr>
            <a:r>
              <a:rPr lang="en-US" dirty="0"/>
              <a:t>Many common types of data are inherently graph oriented, and</a:t>
            </a:r>
            <a:br>
              <a:rPr lang="en-US" dirty="0"/>
            </a:br>
            <a:r>
              <a:rPr lang="en-US" dirty="0"/>
              <a:t>representing in RDB or some other mechanism results in icky code.</a:t>
            </a:r>
          </a:p>
          <a:p>
            <a:pPr marL="800100" lvl="1" indent="-342900">
              <a:buFont typeface="+mj-lt"/>
              <a:buAutoNum type="arabicPeriod"/>
            </a:pPr>
            <a:r>
              <a:rPr lang="en-US" dirty="0"/>
              <a:t>Performs of common graph operations is extremely slow in RDB.</a:t>
            </a:r>
          </a:p>
        </p:txBody>
      </p:sp>
    </p:spTree>
    <p:extLst>
      <p:ext uri="{BB962C8B-B14F-4D97-AF65-F5344CB8AC3E}">
        <p14:creationId xmlns:p14="http://schemas.microsoft.com/office/powerpoint/2010/main" val="3146178365"/>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(I) </a:t>
            </a:r>
            <a:r>
              <a:rPr lang="en-US" sz="1600" dirty="0"/>
              <a:t>(https://</a:t>
            </a:r>
            <a:r>
              <a:rPr lang="en-US" sz="1600" dirty="0" err="1"/>
              <a:t>en.wikipedia.org</a:t>
            </a:r>
            <a:r>
              <a:rPr lang="en-US" sz="1600" dirty="0"/>
              <a:t>/wiki/NoSQL)</a:t>
            </a:r>
          </a:p>
        </p:txBody>
      </p:sp>
      <p:sp>
        <p:nvSpPr>
          <p:cNvPr id="3" name="Content Placeholder 2"/>
          <p:cNvSpPr>
            <a:spLocks noGrp="1"/>
          </p:cNvSpPr>
          <p:nvPr>
            <p:ph sz="half" idx="1"/>
          </p:nvPr>
        </p:nvSpPr>
        <p:spPr>
          <a:xfrm>
            <a:off x="457200" y="683664"/>
            <a:ext cx="8267140" cy="3905428"/>
          </a:xfrm>
        </p:spPr>
        <p:txBody>
          <a:bodyPr>
            <a:normAutofit fontScale="85000" lnSpcReduction="20000"/>
          </a:bodyPr>
          <a:lstStyle/>
          <a:p>
            <a:pPr marL="0" indent="0">
              <a:lnSpc>
                <a:spcPct val="120000"/>
              </a:lnSpc>
              <a:spcBef>
                <a:spcPts val="0"/>
              </a:spcBef>
              <a:buNone/>
            </a:pPr>
            <a:r>
              <a:rPr lang="en-US" dirty="0">
                <a:solidFill>
                  <a:srgbClr val="222222"/>
                </a:solidFill>
                <a:latin typeface="Arial" charset="0"/>
              </a:rPr>
              <a:t>A </a:t>
            </a:r>
            <a:r>
              <a:rPr lang="en-US" b="1" dirty="0">
                <a:solidFill>
                  <a:srgbClr val="222222"/>
                </a:solidFill>
                <a:latin typeface="Arial" charset="0"/>
              </a:rPr>
              <a:t>NoSQL</a:t>
            </a:r>
            <a:r>
              <a:rPr lang="en-US" dirty="0">
                <a:solidFill>
                  <a:srgbClr val="222222"/>
                </a:solidFill>
                <a:latin typeface="Arial" charset="0"/>
              </a:rPr>
              <a:t> (originally referring to "non SQL" or "non relational")</a:t>
            </a:r>
            <a:r>
              <a:rPr lang="en-US" baseline="30000" dirty="0">
                <a:solidFill>
                  <a:srgbClr val="0B0080"/>
                </a:solidFill>
                <a:latin typeface="Arial" charset="0"/>
                <a:hlinkClick r:id="rId2"/>
              </a:rPr>
              <a:t>[1]</a:t>
            </a:r>
            <a:r>
              <a:rPr lang="en-US" dirty="0">
                <a:solidFill>
                  <a:srgbClr val="222222"/>
                </a:solidFill>
                <a:latin typeface="Arial" charset="0"/>
              </a:rPr>
              <a:t> </a:t>
            </a:r>
            <a:r>
              <a:rPr lang="en-US" dirty="0">
                <a:solidFill>
                  <a:srgbClr val="0B0080"/>
                </a:solidFill>
                <a:latin typeface="Arial" charset="0"/>
                <a:hlinkClick r:id="rId3" tooltip="Database"/>
              </a:rPr>
              <a:t>database</a:t>
            </a:r>
            <a:r>
              <a:rPr lang="en-US" dirty="0">
                <a:solidFill>
                  <a:srgbClr val="222222"/>
                </a:solidFill>
                <a:latin typeface="Arial" charset="0"/>
              </a:rPr>
              <a:t> provides a mechanism for </a:t>
            </a:r>
            <a:r>
              <a:rPr lang="en-US" dirty="0">
                <a:solidFill>
                  <a:srgbClr val="0B0080"/>
                </a:solidFill>
                <a:latin typeface="Arial" charset="0"/>
                <a:hlinkClick r:id="rId4" tooltip="Computer data storage"/>
              </a:rPr>
              <a:t>storage</a:t>
            </a:r>
            <a:r>
              <a:rPr lang="en-US" dirty="0">
                <a:solidFill>
                  <a:srgbClr val="222222"/>
                </a:solidFill>
                <a:latin typeface="Arial" charset="0"/>
              </a:rPr>
              <a:t> and </a:t>
            </a:r>
            <a:r>
              <a:rPr lang="en-US" dirty="0">
                <a:solidFill>
                  <a:srgbClr val="0B0080"/>
                </a:solidFill>
                <a:latin typeface="Arial" charset="0"/>
                <a:hlinkClick r:id="rId5" tooltip="Data retrieval"/>
              </a:rPr>
              <a:t>retrieval</a:t>
            </a:r>
            <a:r>
              <a:rPr lang="en-US" dirty="0">
                <a:solidFill>
                  <a:srgbClr val="222222"/>
                </a:solidFill>
                <a:latin typeface="Arial" charset="0"/>
              </a:rPr>
              <a:t> of data that is modeled in </a:t>
            </a:r>
            <a:r>
              <a:rPr lang="en-US" dirty="0">
                <a:solidFill>
                  <a:srgbClr val="FF0000"/>
                </a:solidFill>
                <a:latin typeface="Arial" charset="0"/>
              </a:rPr>
              <a:t>means other than the tabular relations used in </a:t>
            </a:r>
            <a:r>
              <a:rPr lang="en-US" dirty="0">
                <a:solidFill>
                  <a:srgbClr val="FF0000"/>
                </a:solidFill>
                <a:latin typeface="Arial" charset="0"/>
                <a:hlinkClick r:id="rId6" tooltip="Relational database"/>
              </a:rPr>
              <a:t>relational databases</a:t>
            </a:r>
            <a:r>
              <a:rPr lang="en-US" dirty="0">
                <a:solidFill>
                  <a:srgbClr val="FF0000"/>
                </a:solidFill>
                <a:latin typeface="Arial" charset="0"/>
              </a:rPr>
              <a:t>.</a:t>
            </a:r>
            <a:r>
              <a:rPr lang="en-US" dirty="0">
                <a:solidFill>
                  <a:srgbClr val="222222"/>
                </a:solidFill>
                <a:latin typeface="Arial" charset="0"/>
              </a:rPr>
              <a:t> Such databases have existed since the late 1960s, but did not obtain the "NoSQL" moniker until a surge of popularity in the early twenty-first century,</a:t>
            </a:r>
            <a:r>
              <a:rPr lang="en-US" baseline="30000" dirty="0">
                <a:solidFill>
                  <a:srgbClr val="0B0080"/>
                </a:solidFill>
                <a:latin typeface="Arial" charset="0"/>
                <a:hlinkClick r:id="rId7"/>
              </a:rPr>
              <a:t>[2]</a:t>
            </a:r>
            <a:r>
              <a:rPr lang="en-US" dirty="0">
                <a:solidFill>
                  <a:srgbClr val="222222"/>
                </a:solidFill>
                <a:latin typeface="Arial" charset="0"/>
              </a:rPr>
              <a:t> triggered by the needs of </a:t>
            </a:r>
            <a:r>
              <a:rPr lang="en-US" dirty="0">
                <a:solidFill>
                  <a:srgbClr val="0B0080"/>
                </a:solidFill>
                <a:latin typeface="Arial" charset="0"/>
                <a:hlinkClick r:id="rId8" tooltip="Web 2.0"/>
              </a:rPr>
              <a:t>Web 2.0</a:t>
            </a:r>
            <a:r>
              <a:rPr lang="en-US" dirty="0">
                <a:solidFill>
                  <a:srgbClr val="222222"/>
                </a:solidFill>
                <a:latin typeface="Arial" charset="0"/>
              </a:rPr>
              <a:t> companies such as </a:t>
            </a:r>
            <a:r>
              <a:rPr lang="en-US" dirty="0">
                <a:solidFill>
                  <a:srgbClr val="0B0080"/>
                </a:solidFill>
                <a:latin typeface="Arial" charset="0"/>
                <a:hlinkClick r:id="rId9" tooltip="Facebook"/>
              </a:rPr>
              <a:t>Facebook</a:t>
            </a:r>
            <a:r>
              <a:rPr lang="en-US" dirty="0">
                <a:solidFill>
                  <a:srgbClr val="222222"/>
                </a:solidFill>
                <a:latin typeface="Arial" charset="0"/>
              </a:rPr>
              <a:t>, </a:t>
            </a:r>
            <a:r>
              <a:rPr lang="en-US" dirty="0">
                <a:solidFill>
                  <a:srgbClr val="0B0080"/>
                </a:solidFill>
                <a:latin typeface="Arial" charset="0"/>
                <a:hlinkClick r:id="rId10" tooltip="Google"/>
              </a:rPr>
              <a:t>Google</a:t>
            </a:r>
            <a:r>
              <a:rPr lang="en-US" dirty="0">
                <a:solidFill>
                  <a:srgbClr val="222222"/>
                </a:solidFill>
                <a:latin typeface="Arial" charset="0"/>
              </a:rPr>
              <a:t>, and </a:t>
            </a:r>
            <a:r>
              <a:rPr lang="en-US" dirty="0">
                <a:solidFill>
                  <a:srgbClr val="0B0080"/>
                </a:solidFill>
                <a:latin typeface="Arial" charset="0"/>
                <a:hlinkClick r:id="rId11" tooltip="Amazon.com"/>
              </a:rPr>
              <a:t>Amazon.com</a:t>
            </a:r>
            <a:r>
              <a:rPr lang="en-US" dirty="0">
                <a:solidFill>
                  <a:srgbClr val="222222"/>
                </a:solidFill>
                <a:latin typeface="Arial" charset="0"/>
              </a:rPr>
              <a:t>.</a:t>
            </a:r>
            <a:r>
              <a:rPr lang="en-US" baseline="30000" dirty="0">
                <a:solidFill>
                  <a:srgbClr val="0B0080"/>
                </a:solidFill>
                <a:latin typeface="Arial" charset="0"/>
                <a:hlinkClick r:id="rId12"/>
              </a:rPr>
              <a:t>[3]</a:t>
            </a:r>
            <a:r>
              <a:rPr lang="en-US" baseline="30000" dirty="0">
                <a:solidFill>
                  <a:srgbClr val="0B0080"/>
                </a:solidFill>
                <a:latin typeface="Arial" charset="0"/>
                <a:hlinkClick r:id="rId13"/>
              </a:rPr>
              <a:t>[4]</a:t>
            </a:r>
            <a:r>
              <a:rPr lang="en-US" baseline="30000" dirty="0">
                <a:solidFill>
                  <a:srgbClr val="0B0080"/>
                </a:solidFill>
                <a:latin typeface="Arial" charset="0"/>
                <a:hlinkClick r:id="rId14"/>
              </a:rPr>
              <a:t>[5]</a:t>
            </a:r>
            <a:r>
              <a:rPr lang="en-US" dirty="0">
                <a:solidFill>
                  <a:srgbClr val="222222"/>
                </a:solidFill>
                <a:latin typeface="Arial" charset="0"/>
              </a:rPr>
              <a:t> NoSQL databases are increasingly used in </a:t>
            </a:r>
            <a:r>
              <a:rPr lang="en-US" dirty="0">
                <a:solidFill>
                  <a:srgbClr val="0B0080"/>
                </a:solidFill>
                <a:latin typeface="Arial" charset="0"/>
                <a:hlinkClick r:id="rId15" tooltip="Big data"/>
              </a:rPr>
              <a:t>big data</a:t>
            </a:r>
            <a:r>
              <a:rPr lang="en-US" dirty="0">
                <a:solidFill>
                  <a:srgbClr val="222222"/>
                </a:solidFill>
                <a:latin typeface="Arial" charset="0"/>
              </a:rPr>
              <a:t> and </a:t>
            </a:r>
            <a:r>
              <a:rPr lang="en-US" dirty="0">
                <a:solidFill>
                  <a:srgbClr val="0B0080"/>
                </a:solidFill>
                <a:latin typeface="Arial" charset="0"/>
                <a:hlinkClick r:id="rId16" tooltip="Real-time web"/>
              </a:rPr>
              <a:t>real-time web</a:t>
            </a:r>
            <a:r>
              <a:rPr lang="en-US" dirty="0">
                <a:solidFill>
                  <a:srgbClr val="222222"/>
                </a:solidFill>
                <a:latin typeface="Arial" charset="0"/>
              </a:rPr>
              <a:t> applications.</a:t>
            </a:r>
            <a:r>
              <a:rPr lang="en-US" baseline="30000" dirty="0">
                <a:solidFill>
                  <a:srgbClr val="0B0080"/>
                </a:solidFill>
                <a:latin typeface="Arial" charset="0"/>
                <a:hlinkClick r:id="rId17"/>
              </a:rPr>
              <a:t>[6]</a:t>
            </a:r>
            <a:r>
              <a:rPr lang="en-US" dirty="0">
                <a:solidFill>
                  <a:srgbClr val="222222"/>
                </a:solidFill>
                <a:latin typeface="Arial" charset="0"/>
              </a:rPr>
              <a:t> NoSQL systems are also sometimes called </a:t>
            </a:r>
            <a:r>
              <a:rPr lang="en-US" dirty="0">
                <a:solidFill>
                  <a:srgbClr val="FF0000"/>
                </a:solidFill>
                <a:latin typeface="Arial" charset="0"/>
              </a:rPr>
              <a:t>"Not only SQL" to emphasize that they may support </a:t>
            </a:r>
            <a:r>
              <a:rPr lang="en-US" dirty="0">
                <a:solidFill>
                  <a:srgbClr val="FF0000"/>
                </a:solidFill>
                <a:latin typeface="Arial" charset="0"/>
                <a:hlinkClick r:id="rId18" tooltip="SQL"/>
              </a:rPr>
              <a:t>SQL</a:t>
            </a:r>
            <a:r>
              <a:rPr lang="en-US" dirty="0">
                <a:solidFill>
                  <a:srgbClr val="FF0000"/>
                </a:solidFill>
                <a:latin typeface="Arial" charset="0"/>
              </a:rPr>
              <a:t>-like query languages.</a:t>
            </a:r>
            <a:r>
              <a:rPr lang="en-US" baseline="30000" dirty="0">
                <a:solidFill>
                  <a:srgbClr val="FF0000"/>
                </a:solidFill>
                <a:latin typeface="Arial" charset="0"/>
                <a:hlinkClick r:id="rId19"/>
              </a:rPr>
              <a:t>[7]</a:t>
            </a:r>
            <a:r>
              <a:rPr lang="en-US" baseline="30000" dirty="0">
                <a:solidFill>
                  <a:srgbClr val="FF0000"/>
                </a:solidFill>
                <a:latin typeface="Arial" charset="0"/>
                <a:hlinkClick r:id="rId20"/>
              </a:rPr>
              <a:t>[8]</a:t>
            </a:r>
            <a:endParaRPr lang="en-US" baseline="30000" dirty="0">
              <a:solidFill>
                <a:srgbClr val="FF0000"/>
              </a:solidFill>
              <a:latin typeface="Arial" charset="0"/>
            </a:endParaRPr>
          </a:p>
          <a:p>
            <a:pPr marL="0" indent="0">
              <a:lnSpc>
                <a:spcPct val="120000"/>
              </a:lnSpc>
              <a:spcBef>
                <a:spcPts val="0"/>
              </a:spcBef>
              <a:buNone/>
            </a:pPr>
            <a:endParaRPr lang="en-US" dirty="0">
              <a:solidFill>
                <a:srgbClr val="222222"/>
              </a:solidFill>
              <a:latin typeface="Arial" charset="0"/>
            </a:endParaRPr>
          </a:p>
          <a:p>
            <a:pPr marL="0" indent="0">
              <a:lnSpc>
                <a:spcPct val="120000"/>
              </a:lnSpc>
              <a:spcBef>
                <a:spcPts val="0"/>
              </a:spcBef>
              <a:buNone/>
            </a:pPr>
            <a:r>
              <a:rPr lang="en-US" dirty="0">
                <a:solidFill>
                  <a:srgbClr val="222222"/>
                </a:solidFill>
                <a:latin typeface="Arial" charset="0"/>
              </a:rPr>
              <a:t>Motivations for this approach include: simplicity of design, simpler </a:t>
            </a:r>
            <a:r>
              <a:rPr lang="en-US" dirty="0">
                <a:solidFill>
                  <a:srgbClr val="0B0080"/>
                </a:solidFill>
                <a:latin typeface="Arial" charset="0"/>
                <a:hlinkClick r:id="rId21" tooltip="Horizontal scaling"/>
              </a:rPr>
              <a:t>"horizontal" scaling</a:t>
            </a:r>
            <a:r>
              <a:rPr lang="en-US" dirty="0">
                <a:solidFill>
                  <a:srgbClr val="222222"/>
                </a:solidFill>
                <a:latin typeface="Arial" charset="0"/>
              </a:rPr>
              <a:t> to </a:t>
            </a:r>
            <a:r>
              <a:rPr lang="en-US" dirty="0">
                <a:solidFill>
                  <a:srgbClr val="0B0080"/>
                </a:solidFill>
                <a:latin typeface="Arial" charset="0"/>
                <a:hlinkClick r:id="rId22" tooltip="Cluster computing"/>
              </a:rPr>
              <a:t>clusters</a:t>
            </a:r>
            <a:r>
              <a:rPr lang="en-US" dirty="0">
                <a:solidFill>
                  <a:srgbClr val="222222"/>
                </a:solidFill>
                <a:latin typeface="Arial" charset="0"/>
              </a:rPr>
              <a:t> of machines (which is a problem for relational databases),</a:t>
            </a:r>
            <a:r>
              <a:rPr lang="en-US" baseline="30000" dirty="0">
                <a:solidFill>
                  <a:srgbClr val="0B0080"/>
                </a:solidFill>
                <a:latin typeface="Arial" charset="0"/>
                <a:hlinkClick r:id="rId7"/>
              </a:rPr>
              <a:t>[2]</a:t>
            </a:r>
            <a:r>
              <a:rPr lang="en-US" dirty="0">
                <a:solidFill>
                  <a:srgbClr val="222222"/>
                </a:solidFill>
                <a:latin typeface="Arial" charset="0"/>
              </a:rPr>
              <a:t> and finer control over availability. The data structures used by NoSQL databases (e.g. key-value, wide column, graph, or document) are different from those used by default in relational databases, making </a:t>
            </a:r>
            <a:r>
              <a:rPr lang="en-US" dirty="0">
                <a:solidFill>
                  <a:srgbClr val="FF0000"/>
                </a:solidFill>
                <a:latin typeface="Arial" charset="0"/>
              </a:rPr>
              <a:t>some operations faster in NoSQL. </a:t>
            </a:r>
            <a:r>
              <a:rPr lang="en-US" dirty="0">
                <a:solidFill>
                  <a:srgbClr val="222222"/>
                </a:solidFill>
                <a:latin typeface="Arial" charset="0"/>
              </a:rPr>
              <a:t>The particular suitability of a given NoSQL database depends on the problem it must solve. Sometimes the </a:t>
            </a:r>
            <a:r>
              <a:rPr lang="en-US" dirty="0">
                <a:solidFill>
                  <a:srgbClr val="FF0000"/>
                </a:solidFill>
                <a:latin typeface="Arial" charset="0"/>
              </a:rPr>
              <a:t>data structures used by NoSQL databases are also viewed as "more flexible" than relational database tables</a:t>
            </a:r>
            <a:r>
              <a:rPr lang="en-US" dirty="0">
                <a:solidFill>
                  <a:srgbClr val="222222"/>
                </a:solidFill>
                <a:latin typeface="Arial" charset="0"/>
              </a:rPr>
              <a:t>.</a:t>
            </a:r>
            <a:r>
              <a:rPr lang="en-US" baseline="30000" dirty="0">
                <a:solidFill>
                  <a:srgbClr val="0B0080"/>
                </a:solidFill>
                <a:latin typeface="Arial" charset="0"/>
                <a:hlinkClick r:id="rId23"/>
              </a:rPr>
              <a:t>[9]</a:t>
            </a:r>
            <a:endParaRPr lang="en-US" dirty="0">
              <a:solidFill>
                <a:srgbClr val="222222"/>
              </a:solidFill>
              <a:latin typeface="Arial" charset="0"/>
            </a:endParaRPr>
          </a:p>
          <a:p>
            <a:pPr marL="0" indent="0">
              <a:lnSpc>
                <a:spcPct val="120000"/>
              </a:lnSpc>
              <a:spcBef>
                <a:spcPts val="0"/>
              </a:spcBef>
              <a:buNone/>
            </a:pPr>
            <a:endParaRPr lang="en-US" dirty="0"/>
          </a:p>
        </p:txBody>
      </p:sp>
    </p:spTree>
    <p:extLst>
      <p:ext uri="{BB962C8B-B14F-4D97-AF65-F5344CB8AC3E}">
        <p14:creationId xmlns:p14="http://schemas.microsoft.com/office/powerpoint/2010/main" val="689359353"/>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Redis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defTabSz="457200" rtl="0" eaLnBrk="1" fontAlgn="base" latinLnBrk="0" hangingPunct="1">
                <a:lnSpc>
                  <a:spcPts val="2400"/>
                </a:lnSpc>
                <a:spcBef>
                  <a:spcPct val="0"/>
                </a:spcBef>
                <a:spcAft>
                  <a:spcPct val="0"/>
                </a:spcAft>
                <a:buClrTx/>
                <a:buSzTx/>
                <a:buFontTx/>
                <a:buNone/>
                <a:tabLst/>
                <a:defRPr/>
              </a:pPr>
              <a:t>40</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12  --   No SQL</a:t>
            </a:r>
          </a:p>
        </p:txBody>
      </p:sp>
    </p:spTree>
    <p:extLst>
      <p:ext uri="{BB962C8B-B14F-4D97-AF65-F5344CB8AC3E}">
        <p14:creationId xmlns:p14="http://schemas.microsoft.com/office/powerpoint/2010/main" val="12190957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771900" y="628650"/>
            <a:ext cx="4793806" cy="815529"/>
          </a:xfrm>
        </p:spPr>
        <p:txBody>
          <a:bodyPr>
            <a:normAutofit/>
          </a:bodyPr>
          <a:lstStyle/>
          <a:p>
            <a:r>
              <a:rPr lang="en-US" noProof="1"/>
              <a:t>Redis</a:t>
            </a:r>
          </a:p>
        </p:txBody>
      </p:sp>
      <p:sp>
        <p:nvSpPr>
          <p:cNvPr id="6" name="Subtitle 5"/>
          <p:cNvSpPr>
            <a:spLocks noGrp="1"/>
          </p:cNvSpPr>
          <p:nvPr>
            <p:ph type="subTitle" idx="1"/>
          </p:nvPr>
        </p:nvSpPr>
        <p:spPr>
          <a:xfrm>
            <a:off x="3143250" y="1485900"/>
            <a:ext cx="5479606" cy="1070422"/>
          </a:xfrm>
        </p:spPr>
        <p:txBody>
          <a:bodyPr>
            <a:normAutofit/>
          </a:bodyPr>
          <a:lstStyle/>
          <a:p>
            <a:r>
              <a:rPr lang="en-US" noProof="1"/>
              <a:t>Redis</a:t>
            </a:r>
            <a:r>
              <a:rPr lang="en-US" dirty="0"/>
              <a:t> Key-Value Database:</a:t>
            </a:r>
          </a:p>
          <a:p>
            <a:r>
              <a:rPr lang="en-US" dirty="0"/>
              <a:t>Practical Introduction</a:t>
            </a:r>
          </a:p>
        </p:txBody>
      </p:sp>
      <p:sp>
        <p:nvSpPr>
          <p:cNvPr id="7" name="Text Placeholder 6"/>
          <p:cNvSpPr>
            <a:spLocks noGrp="1"/>
          </p:cNvSpPr>
          <p:nvPr>
            <p:ph type="body" sz="quarter" idx="10"/>
          </p:nvPr>
        </p:nvSpPr>
        <p:spPr>
          <a:xfrm>
            <a:off x="571500" y="3296525"/>
            <a:ext cx="2390710" cy="412027"/>
          </a:xfrm>
        </p:spPr>
        <p:txBody>
          <a:bodyPr/>
          <a:lstStyle/>
          <a:p>
            <a:r>
              <a:rPr lang="en-US" dirty="0"/>
              <a:t>SoftUni Team</a:t>
            </a:r>
          </a:p>
        </p:txBody>
      </p:sp>
      <p:sp>
        <p:nvSpPr>
          <p:cNvPr id="8" name="Text Placeholder 7"/>
          <p:cNvSpPr>
            <a:spLocks noGrp="1"/>
          </p:cNvSpPr>
          <p:nvPr>
            <p:ph type="body" sz="quarter" idx="13"/>
          </p:nvPr>
        </p:nvSpPr>
        <p:spPr>
          <a:xfrm>
            <a:off x="571501" y="3658037"/>
            <a:ext cx="2390711" cy="351434"/>
          </a:xfrm>
        </p:spPr>
        <p:txBody>
          <a:bodyPr/>
          <a:lstStyle/>
          <a:p>
            <a:r>
              <a:rPr lang="en-US" dirty="0"/>
              <a:t>Technical Trainers</a:t>
            </a:r>
          </a:p>
        </p:txBody>
      </p:sp>
      <p:sp>
        <p:nvSpPr>
          <p:cNvPr id="11" name="Text Placeholder 10"/>
          <p:cNvSpPr>
            <a:spLocks noGrp="1"/>
          </p:cNvSpPr>
          <p:nvPr>
            <p:ph type="body" sz="quarter" idx="17"/>
          </p:nvPr>
        </p:nvSpPr>
        <p:spPr/>
        <p:txBody>
          <a:bodyPr/>
          <a:lstStyle/>
          <a:p>
            <a:r>
              <a:rPr lang="en-US" dirty="0"/>
              <a:t>Software University</a:t>
            </a:r>
          </a:p>
        </p:txBody>
      </p:sp>
      <p:sp>
        <p:nvSpPr>
          <p:cNvPr id="12" name="Text Placeholder 11"/>
          <p:cNvSpPr>
            <a:spLocks noGrp="1"/>
          </p:cNvSpPr>
          <p:nvPr>
            <p:ph type="body" sz="quarter" idx="18"/>
          </p:nvPr>
        </p:nvSpPr>
        <p:spPr/>
        <p:txBody>
          <a:bodyPr/>
          <a:lstStyle/>
          <a:p>
            <a:r>
              <a:rPr lang="en-US" dirty="0">
                <a:hlinkClick r:id="rId3"/>
              </a:rPr>
              <a:t>http://softuni.bg</a:t>
            </a:r>
            <a:endParaRPr lang="en-US" dirty="0"/>
          </a:p>
        </p:txBody>
      </p:sp>
      <p:pic>
        <p:nvPicPr>
          <p:cNvPr id="1028" name="Picture 4" title="CC-BY-NC-SA License">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679" y="2229477"/>
            <a:ext cx="1631644" cy="570874"/>
          </a:xfrm>
          <a:prstGeom prst="roundRect">
            <a:avLst>
              <a:gd name="adj" fmla="val 3940"/>
            </a:avLst>
          </a:prstGeom>
          <a:solidFill>
            <a:srgbClr val="231F20">
              <a:alpha val="50000"/>
            </a:srgbClr>
          </a:solidFill>
          <a:ln>
            <a:solidFill>
              <a:schemeClr val="accent1">
                <a:lumMod val="75000"/>
                <a:alpha val="50000"/>
              </a:schemeClr>
            </a:solidFill>
          </a:ln>
        </p:spPr>
      </p:pic>
      <p:pic>
        <p:nvPicPr>
          <p:cNvPr id="3" name="Picture 2"/>
          <p:cNvPicPr>
            <a:picLocks noChangeAspect="1"/>
          </p:cNvPicPr>
          <p:nvPr/>
        </p:nvPicPr>
        <p:blipFill>
          <a:blip r:embed="rId6"/>
          <a:stretch>
            <a:fillRect/>
          </a:stretch>
        </p:blipFill>
        <p:spPr>
          <a:xfrm>
            <a:off x="3143250" y="2800351"/>
            <a:ext cx="5422456" cy="1828346"/>
          </a:xfrm>
          <a:prstGeom prst="roundRect">
            <a:avLst>
              <a:gd name="adj" fmla="val 2317"/>
            </a:avLst>
          </a:prstGeom>
        </p:spPr>
      </p:pic>
      <p:pic>
        <p:nvPicPr>
          <p:cNvPr id="13" name="Picture 12" title="Software University Foundation">
            <a:hlinkClick r:id="rId7" tooltip="Software University Foundation"/>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33" t="-11972" r="-4044" b="1048"/>
          <a:stretch/>
        </p:blipFill>
        <p:spPr bwMode="auto">
          <a:xfrm>
            <a:off x="617679" y="1295302"/>
            <a:ext cx="1629263" cy="596772"/>
          </a:xfrm>
          <a:prstGeom prst="roundRect">
            <a:avLst>
              <a:gd name="adj" fmla="val 3940"/>
            </a:avLst>
          </a:prstGeom>
          <a:solidFill>
            <a:srgbClr val="231F20">
              <a:alpha val="50000"/>
            </a:srgbClr>
          </a:solidFill>
          <a:ln>
            <a:solidFill>
              <a:schemeClr val="accent1">
                <a:lumMod val="75000"/>
                <a:alpha val="50000"/>
              </a:schemeClr>
            </a:solidFill>
          </a:ln>
        </p:spPr>
      </p:pic>
    </p:spTree>
    <p:extLst>
      <p:ext uri="{BB962C8B-B14F-4D97-AF65-F5344CB8AC3E}">
        <p14:creationId xmlns:p14="http://schemas.microsoft.com/office/powerpoint/2010/main" val="3208710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2663" y="953374"/>
            <a:ext cx="6703854" cy="633626"/>
          </a:xfrm>
        </p:spPr>
        <p:txBody>
          <a:bodyPr/>
          <a:lstStyle/>
          <a:p>
            <a:r>
              <a:rPr lang="en-US" dirty="0"/>
              <a:t>Redis</a:t>
            </a:r>
            <a:endParaRPr lang="bg-BG" dirty="0">
              <a:effectLst>
                <a:outerShdw blurRad="38100" dist="38100" dir="2700000" algn="tl">
                  <a:srgbClr val="000000">
                    <a:alpha val="43137"/>
                  </a:srgbClr>
                </a:outerShdw>
              </a:effectLst>
            </a:endParaRPr>
          </a:p>
        </p:txBody>
      </p:sp>
      <p:sp>
        <p:nvSpPr>
          <p:cNvPr id="4" name="Text Placeholder 3"/>
          <p:cNvSpPr>
            <a:spLocks noGrp="1"/>
          </p:cNvSpPr>
          <p:nvPr>
            <p:ph type="body" idx="1"/>
          </p:nvPr>
        </p:nvSpPr>
        <p:spPr>
          <a:xfrm>
            <a:off x="1212663" y="1594896"/>
            <a:ext cx="6703854" cy="557451"/>
          </a:xfrm>
        </p:spPr>
        <p:txBody>
          <a:bodyPr/>
          <a:lstStyle/>
          <a:p>
            <a:r>
              <a:rPr lang="en-US" dirty="0"/>
              <a:t>Ultra-Fast Data Structure Server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97787" y="2400300"/>
            <a:ext cx="5357598" cy="2057400"/>
          </a:xfrm>
          <a:prstGeom prst="roundRect">
            <a:avLst>
              <a:gd name="adj" fmla="val 1948"/>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9521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8452FF4-89E3-4D1B-9927-2DBDC00E58D7}"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43</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3" name="Content Placeholder 2"/>
          <p:cNvSpPr>
            <a:spLocks noGrp="1"/>
          </p:cNvSpPr>
          <p:nvPr>
            <p:ph idx="1"/>
          </p:nvPr>
        </p:nvSpPr>
        <p:spPr>
          <a:xfrm>
            <a:off x="144001" y="800101"/>
            <a:ext cx="8853617" cy="4177766"/>
          </a:xfrm>
        </p:spPr>
        <p:txBody>
          <a:bodyPr>
            <a:normAutofit/>
          </a:bodyPr>
          <a:lstStyle/>
          <a:p>
            <a:r>
              <a:rPr lang="en-US" sz="2775" noProof="1">
                <a:solidFill>
                  <a:schemeClr val="tx2">
                    <a:lumMod val="75000"/>
                  </a:schemeClr>
                </a:solidFill>
              </a:rPr>
              <a:t>Redis</a:t>
            </a:r>
            <a:r>
              <a:rPr lang="en-US" sz="2775" dirty="0">
                <a:solidFill>
                  <a:schemeClr val="tx2">
                    <a:lumMod val="75000"/>
                  </a:schemeClr>
                </a:solidFill>
              </a:rPr>
              <a:t> </a:t>
            </a:r>
            <a:r>
              <a:rPr lang="en-US" sz="2775" dirty="0"/>
              <a:t>is:</a:t>
            </a:r>
          </a:p>
          <a:p>
            <a:pPr lvl="1"/>
            <a:r>
              <a:rPr lang="en-US" sz="2625" dirty="0"/>
              <a:t>Ultra-fast in-memory key-value data store</a:t>
            </a:r>
          </a:p>
          <a:p>
            <a:pPr lvl="1"/>
            <a:r>
              <a:rPr lang="en-US" sz="2625" dirty="0"/>
              <a:t>Powerful data structure server</a:t>
            </a:r>
          </a:p>
          <a:p>
            <a:pPr lvl="1"/>
            <a:r>
              <a:rPr lang="en-US" sz="2625" dirty="0"/>
              <a:t>Open-source software: </a:t>
            </a:r>
            <a:r>
              <a:rPr lang="en-US" sz="2625" dirty="0">
                <a:hlinkClick r:id="rId2"/>
              </a:rPr>
              <a:t>http://redis.io</a:t>
            </a:r>
            <a:endParaRPr lang="en-US" sz="2625" dirty="0"/>
          </a:p>
          <a:p>
            <a:r>
              <a:rPr lang="en-US" sz="2775" dirty="0"/>
              <a:t>Redis stores data structures:</a:t>
            </a:r>
          </a:p>
          <a:p>
            <a:pPr lvl="1"/>
            <a:r>
              <a:rPr lang="en-US" sz="2625" dirty="0"/>
              <a:t>Strings, lists, hashes, sets, sorted sets</a:t>
            </a:r>
          </a:p>
          <a:p>
            <a:pPr lvl="1"/>
            <a:r>
              <a:rPr lang="en-US" sz="2625" dirty="0"/>
              <a:t>Publish / subscribe messaging</a:t>
            </a:r>
          </a:p>
        </p:txBody>
      </p:sp>
      <p:sp>
        <p:nvSpPr>
          <p:cNvPr id="2" name="Title 1"/>
          <p:cNvSpPr>
            <a:spLocks noGrp="1"/>
          </p:cNvSpPr>
          <p:nvPr>
            <p:ph type="title"/>
          </p:nvPr>
        </p:nvSpPr>
        <p:spPr/>
        <p:txBody>
          <a:bodyPr/>
          <a:lstStyle/>
          <a:p>
            <a:r>
              <a:rPr lang="en-US" dirty="0"/>
              <a:t>What is Redis?</a:t>
            </a:r>
          </a:p>
        </p:txBody>
      </p:sp>
      <p:pic>
        <p:nvPicPr>
          <p:cNvPr id="6" name="Picture 5"/>
          <p:cNvPicPr>
            <a:picLocks noChangeAspect="1"/>
          </p:cNvPicPr>
          <p:nvPr/>
        </p:nvPicPr>
        <p:blipFill>
          <a:blip r:embed="rId3"/>
          <a:stretch>
            <a:fillRect/>
          </a:stretch>
        </p:blipFill>
        <p:spPr>
          <a:xfrm>
            <a:off x="6572249" y="3086100"/>
            <a:ext cx="1891986" cy="1594860"/>
          </a:xfrm>
          <a:prstGeom prst="rect">
            <a:avLst/>
          </a:prstGeom>
        </p:spPr>
      </p:pic>
    </p:spTree>
    <p:extLst>
      <p:ext uri="{BB962C8B-B14F-4D97-AF65-F5344CB8AC3E}">
        <p14:creationId xmlns:p14="http://schemas.microsoft.com/office/powerpoint/2010/main" val="40013323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p:cNvSpPr>
            <a:spLocks noGrp="1"/>
          </p:cNvSpPr>
          <p:nvPr>
            <p:ph idx="1"/>
          </p:nvPr>
        </p:nvSpPr>
        <p:spPr/>
        <p:txBody>
          <a:bodyPr>
            <a:normAutofit/>
          </a:bodyPr>
          <a:lstStyle/>
          <a:p>
            <a:r>
              <a:rPr lang="en-US" noProof="1"/>
              <a:t>Redis</a:t>
            </a:r>
            <a:r>
              <a:rPr lang="en-US" dirty="0"/>
              <a:t> is really </a:t>
            </a:r>
            <a:r>
              <a:rPr lang="en-US" dirty="0">
                <a:solidFill>
                  <a:schemeClr val="tx2">
                    <a:lumMod val="75000"/>
                  </a:schemeClr>
                </a:solidFill>
              </a:rPr>
              <a:t>fast </a:t>
            </a:r>
          </a:p>
          <a:p>
            <a:pPr lvl="1"/>
            <a:r>
              <a:rPr lang="en-US" dirty="0"/>
              <a:t>Non-blocking I/O, single threaded</a:t>
            </a:r>
          </a:p>
          <a:p>
            <a:pPr lvl="1"/>
            <a:r>
              <a:rPr lang="en-US" dirty="0"/>
              <a:t>100,000+ read / writes per second</a:t>
            </a:r>
          </a:p>
          <a:p>
            <a:r>
              <a:rPr lang="en-US" noProof="1"/>
              <a:t>Redis</a:t>
            </a:r>
            <a:r>
              <a:rPr lang="en-US" dirty="0"/>
              <a:t> is not a database</a:t>
            </a:r>
          </a:p>
          <a:p>
            <a:pPr lvl="1"/>
            <a:r>
              <a:rPr lang="en-US" dirty="0"/>
              <a:t>It complements your existing data storage layer</a:t>
            </a:r>
          </a:p>
          <a:p>
            <a:pPr lvl="1"/>
            <a:r>
              <a:rPr lang="en-US" dirty="0"/>
              <a:t>E.g. </a:t>
            </a:r>
            <a:r>
              <a:rPr lang="en-US" dirty="0">
                <a:hlinkClick r:id="rId2"/>
              </a:rPr>
              <a:t>StackOverflow uses Redis</a:t>
            </a:r>
            <a:r>
              <a:rPr lang="en-US" dirty="0"/>
              <a:t> for </a:t>
            </a:r>
            <a:r>
              <a:rPr lang="en-US" dirty="0">
                <a:solidFill>
                  <a:schemeClr val="tx2">
                    <a:lumMod val="75000"/>
                  </a:schemeClr>
                </a:solidFill>
              </a:rPr>
              <a:t>data caching</a:t>
            </a:r>
          </a:p>
          <a:p>
            <a:r>
              <a:rPr lang="en-US" dirty="0"/>
              <a:t>For small labs Redis may replace entirely the database</a:t>
            </a:r>
          </a:p>
          <a:p>
            <a:pPr lvl="1"/>
            <a:r>
              <a:rPr lang="en-US" dirty="0"/>
              <a:t>Trade performance for durability </a:t>
            </a:r>
            <a:r>
              <a:rPr lang="en-US" dirty="0">
                <a:sym typeface="Wingdings" panose="05000000000000000000" pitchFamily="2" charset="2"/>
              </a:rPr>
              <a:t> data is persisted immediately</a:t>
            </a:r>
            <a:endParaRPr lang="en-US" dirty="0"/>
          </a:p>
        </p:txBody>
      </p:sp>
      <p:sp>
        <p:nvSpPr>
          <p:cNvPr id="2" name="Title 1"/>
          <p:cNvSpPr>
            <a:spLocks noGrp="1"/>
          </p:cNvSpPr>
          <p:nvPr>
            <p:ph type="title"/>
          </p:nvPr>
        </p:nvSpPr>
        <p:spPr/>
        <p:txBody>
          <a:bodyPr/>
          <a:lstStyle/>
          <a:p>
            <a:r>
              <a:rPr lang="en-US" noProof="1"/>
              <a:t>Redis</a:t>
            </a:r>
            <a:r>
              <a:rPr lang="en-US" dirty="0"/>
              <a:t>: Features</a:t>
            </a:r>
          </a:p>
        </p:txBody>
      </p:sp>
      <p:pic>
        <p:nvPicPr>
          <p:cNvPr id="8" name="Picture 7"/>
          <p:cNvPicPr>
            <a:picLocks noChangeAspect="1"/>
          </p:cNvPicPr>
          <p:nvPr/>
        </p:nvPicPr>
        <p:blipFill>
          <a:blip r:embed="rId3"/>
          <a:stretch>
            <a:fillRect/>
          </a:stretch>
        </p:blipFill>
        <p:spPr>
          <a:xfrm>
            <a:off x="5943600" y="1028700"/>
            <a:ext cx="2629128" cy="1632346"/>
          </a:xfrm>
          <a:prstGeom prst="rect">
            <a:avLst/>
          </a:prstGeom>
          <a:effectLst>
            <a:softEdge rad="31750"/>
          </a:effectLst>
        </p:spPr>
      </p:pic>
    </p:spTree>
    <p:extLst>
      <p:ext uri="{BB962C8B-B14F-4D97-AF65-F5344CB8AC3E}">
        <p14:creationId xmlns:p14="http://schemas.microsoft.com/office/powerpoint/2010/main" val="18986950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45</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3" name="Content Placeholder 2"/>
          <p:cNvSpPr>
            <a:spLocks noGrp="1"/>
          </p:cNvSpPr>
          <p:nvPr>
            <p:ph idx="1"/>
          </p:nvPr>
        </p:nvSpPr>
        <p:spPr/>
        <p:txBody>
          <a:bodyPr/>
          <a:lstStyle/>
          <a:p>
            <a:r>
              <a:rPr lang="en-US" dirty="0"/>
              <a:t>Redis keeps </a:t>
            </a:r>
            <a:r>
              <a:rPr lang="en-US" dirty="0">
                <a:solidFill>
                  <a:schemeClr val="tx2">
                    <a:lumMod val="75000"/>
                  </a:schemeClr>
                </a:solidFill>
              </a:rPr>
              <a:t>key-value pairs</a:t>
            </a:r>
          </a:p>
          <a:p>
            <a:pPr lvl="1"/>
            <a:r>
              <a:rPr lang="en-US" dirty="0"/>
              <a:t>Every item is stored as </a:t>
            </a:r>
            <a:r>
              <a:rPr lang="en-US" b="1" dirty="0">
                <a:solidFill>
                  <a:schemeClr val="tx2">
                    <a:lumMod val="75000"/>
                  </a:schemeClr>
                </a:solidFill>
                <a:latin typeface="Consolas" panose="020B0609020204030204" pitchFamily="49" charset="0"/>
                <a:cs typeface="Consolas" panose="020B0609020204030204" pitchFamily="49" charset="0"/>
              </a:rPr>
              <a:t>key</a:t>
            </a:r>
            <a:r>
              <a:rPr lang="en-US" dirty="0"/>
              <a:t> </a:t>
            </a:r>
            <a:r>
              <a:rPr lang="en-US" dirty="0">
                <a:sym typeface="Wingdings" panose="05000000000000000000" pitchFamily="2" charset="2"/>
              </a:rPr>
              <a:t>+</a:t>
            </a:r>
            <a:r>
              <a:rPr lang="en-US" dirty="0"/>
              <a:t> </a:t>
            </a:r>
            <a:r>
              <a:rPr lang="en-US" b="1" dirty="0">
                <a:solidFill>
                  <a:schemeClr val="tx2">
                    <a:lumMod val="75000"/>
                  </a:schemeClr>
                </a:solidFill>
                <a:latin typeface="Consolas" panose="020B0609020204030204" pitchFamily="49" charset="0"/>
                <a:cs typeface="Consolas" panose="020B0609020204030204" pitchFamily="49" charset="0"/>
              </a:rPr>
              <a:t>value</a:t>
            </a:r>
          </a:p>
          <a:p>
            <a:r>
              <a:rPr lang="en-US" dirty="0">
                <a:solidFill>
                  <a:schemeClr val="tx2">
                    <a:lumMod val="75000"/>
                  </a:schemeClr>
                </a:solidFill>
              </a:rPr>
              <a:t>Keys</a:t>
            </a:r>
            <a:r>
              <a:rPr lang="en-US" dirty="0"/>
              <a:t> are unique identifiers</a:t>
            </a:r>
          </a:p>
          <a:p>
            <a:r>
              <a:rPr lang="en-US" dirty="0">
                <a:solidFill>
                  <a:schemeClr val="tx2">
                    <a:lumMod val="75000"/>
                  </a:schemeClr>
                </a:solidFill>
              </a:rPr>
              <a:t>Values</a:t>
            </a:r>
            <a:r>
              <a:rPr lang="en-US" dirty="0"/>
              <a:t> can be different data structures:</a:t>
            </a:r>
          </a:p>
          <a:p>
            <a:pPr lvl="1"/>
            <a:r>
              <a:rPr lang="en-US" dirty="0"/>
              <a:t>Strings (numbers are stored as strings)</a:t>
            </a:r>
          </a:p>
          <a:p>
            <a:pPr lvl="1"/>
            <a:r>
              <a:rPr lang="en-US" dirty="0"/>
              <a:t>Lists (of strings)</a:t>
            </a:r>
          </a:p>
          <a:p>
            <a:pPr lvl="1"/>
            <a:r>
              <a:rPr lang="en-US" dirty="0"/>
              <a:t>Hash tables: string </a:t>
            </a:r>
            <a:r>
              <a:rPr lang="en-US" dirty="0">
                <a:sym typeface="Wingdings" panose="05000000000000000000" pitchFamily="2" charset="2"/>
              </a:rPr>
              <a:t> string</a:t>
            </a:r>
            <a:endParaRPr lang="en-US" dirty="0"/>
          </a:p>
          <a:p>
            <a:pPr lvl="1"/>
            <a:r>
              <a:rPr lang="en-US" dirty="0"/>
              <a:t>Sets / sorted sets (of strings)</a:t>
            </a:r>
          </a:p>
          <a:p>
            <a:pPr lvl="1"/>
            <a:endParaRPr lang="en-US" dirty="0"/>
          </a:p>
        </p:txBody>
      </p:sp>
      <p:sp>
        <p:nvSpPr>
          <p:cNvPr id="4" name="Title 3"/>
          <p:cNvSpPr>
            <a:spLocks noGrp="1"/>
          </p:cNvSpPr>
          <p:nvPr>
            <p:ph type="title"/>
          </p:nvPr>
        </p:nvSpPr>
        <p:spPr/>
        <p:txBody>
          <a:bodyPr/>
          <a:lstStyle/>
          <a:p>
            <a:r>
              <a:rPr lang="en-US" dirty="0"/>
              <a:t>Redis: Data Model</a:t>
            </a:r>
          </a:p>
        </p:txBody>
      </p:sp>
      <p:pic>
        <p:nvPicPr>
          <p:cNvPr id="4098" name="Picture 2" descr="http://mbed.org/media/uploads/shintamainjp/_scaled_keyva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6450" y="1045935"/>
            <a:ext cx="2732400" cy="1468666"/>
          </a:xfrm>
          <a:prstGeom prst="roundRect">
            <a:avLst>
              <a:gd name="adj" fmla="val 2456"/>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4100" name="Picture 4" descr="http://i.stack.imgur.com/nzc2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4266" y="2896161"/>
            <a:ext cx="1876769" cy="1847289"/>
          </a:xfrm>
          <a:prstGeom prst="roundRect">
            <a:avLst>
              <a:gd name="adj" fmla="val 2456"/>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587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3" name="Content Placeholder 2"/>
          <p:cNvSpPr>
            <a:spLocks noGrp="1"/>
          </p:cNvSpPr>
          <p:nvPr>
            <p:ph idx="1"/>
          </p:nvPr>
        </p:nvSpPr>
        <p:spPr/>
        <p:txBody>
          <a:bodyPr/>
          <a:lstStyle/>
          <a:p>
            <a:r>
              <a:rPr lang="en-US" dirty="0"/>
              <a:t>Redis works as interpreter of commands:</a:t>
            </a:r>
          </a:p>
        </p:txBody>
      </p:sp>
      <p:sp>
        <p:nvSpPr>
          <p:cNvPr id="4" name="Title 3"/>
          <p:cNvSpPr>
            <a:spLocks noGrp="1"/>
          </p:cNvSpPr>
          <p:nvPr>
            <p:ph type="title"/>
          </p:nvPr>
        </p:nvSpPr>
        <p:spPr/>
        <p:txBody>
          <a:bodyPr/>
          <a:lstStyle/>
          <a:p>
            <a:r>
              <a:rPr lang="en-US" dirty="0"/>
              <a:t>Redis: Commands</a:t>
            </a:r>
          </a:p>
        </p:txBody>
      </p:sp>
      <p:sp>
        <p:nvSpPr>
          <p:cNvPr id="5" name="Rectangle 6"/>
          <p:cNvSpPr>
            <a:spLocks noChangeArrowheads="1"/>
          </p:cNvSpPr>
          <p:nvPr/>
        </p:nvSpPr>
        <p:spPr bwMode="auto">
          <a:xfrm>
            <a:off x="571500" y="1600200"/>
            <a:ext cx="2634529" cy="302390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SET name "Nakov"</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OK</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"Nakov"</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DEL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(nil)</a:t>
            </a:r>
          </a:p>
        </p:txBody>
      </p:sp>
      <p:sp>
        <p:nvSpPr>
          <p:cNvPr id="6" name="Content Placeholder 2"/>
          <p:cNvSpPr txBox="1">
            <a:spLocks/>
          </p:cNvSpPr>
          <p:nvPr/>
        </p:nvSpPr>
        <p:spPr>
          <a:xfrm>
            <a:off x="3633528" y="1609294"/>
            <a:ext cx="5162375" cy="3362756"/>
          </a:xfrm>
          <a:prstGeom prst="rect">
            <a:avLst/>
          </a:prstGeom>
        </p:spPr>
        <p:txBody>
          <a:bodyPr vert="horz" lIns="81000" tIns="27000" rIns="81000" bIns="27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304747" marR="0" lvl="0" indent="-304747" algn="l" defTabSz="1218987" rtl="0" eaLnBrk="1" fontAlgn="auto" latinLnBrk="0" hangingPunct="1">
              <a:lnSpc>
                <a:spcPct val="105000"/>
              </a:lnSpc>
              <a:spcBef>
                <a:spcPts val="600"/>
              </a:spcBef>
              <a:spcAft>
                <a:spcPts val="600"/>
              </a:spcAft>
              <a:buClr>
                <a:srgbClr val="F2B254"/>
              </a:buClr>
              <a:buSzPct val="100000"/>
              <a:buFont typeface="Wingdings" panose="05000000000000000000" pitchFamily="2" charset="2"/>
              <a:buChar char="§"/>
              <a:tabLst/>
              <a:defRPr/>
            </a:pPr>
            <a:r>
              <a:rPr kumimoji="0" lang="en-US" sz="2550" b="0" i="0" u="none" strike="noStrike" kern="1200" cap="none" spc="0" normalizeH="0" baseline="0" noProof="0" dirty="0">
                <a:ln>
                  <a:noFill/>
                </a:ln>
                <a:solidFill>
                  <a:prstClr val="white"/>
                </a:solidFill>
                <a:effectLst/>
                <a:uLnTx/>
                <a:uFillTx/>
                <a:latin typeface="Calibri"/>
                <a:ea typeface="+mn-ea"/>
                <a:cs typeface="+mn-cs"/>
              </a:rPr>
              <a:t>Play with the command-line client </a:t>
            </a:r>
            <a:r>
              <a:rPr kumimoji="0" lang="en-US" sz="2550" b="1" i="0" u="none" strike="noStrike" kern="1200" cap="none" spc="0" normalizeH="0" baseline="0" noProof="1">
                <a:ln>
                  <a:noFill/>
                </a:ln>
                <a:solidFill>
                  <a:srgbClr val="FBEEC9">
                    <a:lumMod val="75000"/>
                  </a:srgbClr>
                </a:solidFill>
                <a:effectLst/>
                <a:uLnTx/>
                <a:uFillTx/>
                <a:latin typeface="Consolas" panose="020B0609020204030204" pitchFamily="49" charset="0"/>
                <a:ea typeface="+mn-ea"/>
                <a:cs typeface="Consolas" panose="020B0609020204030204" pitchFamily="49" charset="0"/>
              </a:rPr>
              <a:t>redis-cli</a:t>
            </a:r>
            <a:r>
              <a:rPr kumimoji="0" lang="en-US" sz="2550" b="0" i="0" u="none" strike="noStrike" kern="1200" cap="none" spc="0" normalizeH="0" baseline="0" noProof="0" dirty="0">
                <a:ln>
                  <a:noFill/>
                </a:ln>
                <a:solidFill>
                  <a:prstClr val="white"/>
                </a:solidFill>
                <a:effectLst/>
                <a:uLnTx/>
                <a:uFillTx/>
                <a:latin typeface="Calibri"/>
                <a:ea typeface="+mn-ea"/>
                <a:cs typeface="+mn-cs"/>
              </a:rPr>
              <a:t> </a:t>
            </a:r>
          </a:p>
          <a:p>
            <a:pPr marL="304747" marR="0" lvl="0" indent="-304747" algn="l" defTabSz="1218987" rtl="0" eaLnBrk="1" fontAlgn="auto" latinLnBrk="0" hangingPunct="1">
              <a:lnSpc>
                <a:spcPct val="105000"/>
              </a:lnSpc>
              <a:spcBef>
                <a:spcPts val="600"/>
              </a:spcBef>
              <a:spcAft>
                <a:spcPts val="600"/>
              </a:spcAft>
              <a:buClr>
                <a:srgbClr val="F2B254"/>
              </a:buClr>
              <a:buSzPct val="100000"/>
              <a:buFont typeface="Wingdings" panose="05000000000000000000" pitchFamily="2" charset="2"/>
              <a:buChar char="§"/>
              <a:tabLst/>
              <a:defRPr/>
            </a:pPr>
            <a:r>
              <a:rPr kumimoji="0" lang="en-US" sz="2550" b="0" i="0" u="none" strike="noStrike" kern="1200" cap="none" spc="0" normalizeH="0" baseline="0" noProof="0" dirty="0">
                <a:ln>
                  <a:noFill/>
                </a:ln>
                <a:solidFill>
                  <a:prstClr val="white"/>
                </a:solidFill>
                <a:effectLst/>
                <a:uLnTx/>
                <a:uFillTx/>
                <a:latin typeface="Calibri"/>
                <a:ea typeface="+mn-ea"/>
                <a:cs typeface="+mn-cs"/>
              </a:rPr>
              <a:t>Or play with Redis online at </a:t>
            </a:r>
            <a:r>
              <a:rPr kumimoji="0" lang="en-US" sz="2550" b="0" i="0" u="none" strike="noStrike" kern="1200" cap="none" spc="0" normalizeH="0" baseline="0" noProof="0" dirty="0">
                <a:ln>
                  <a:noFill/>
                </a:ln>
                <a:solidFill>
                  <a:prstClr val="white"/>
                </a:solidFill>
                <a:effectLst/>
                <a:uLnTx/>
                <a:uFillTx/>
                <a:latin typeface="Calibri"/>
                <a:ea typeface="+mn-ea"/>
                <a:cs typeface="+mn-cs"/>
                <a:hlinkClick r:id="rId2"/>
              </a:rPr>
              <a:t>http://try.redis.io</a:t>
            </a:r>
            <a:endParaRPr kumimoji="0" lang="en-US" sz="2550" b="0" i="0" u="none" strike="noStrike" kern="1200" cap="none" spc="0" normalizeH="0" baseline="0" noProof="0" dirty="0">
              <a:ln>
                <a:noFill/>
              </a:ln>
              <a:solidFill>
                <a:prstClr val="white"/>
              </a:solidFill>
              <a:effectLst/>
              <a:uLnTx/>
              <a:uFillTx/>
              <a:latin typeface="Calibri"/>
              <a:ea typeface="+mn-ea"/>
              <a:cs typeface="+mn-cs"/>
            </a:endParaRPr>
          </a:p>
          <a:p>
            <a:pPr marL="304747" marR="0" lvl="0" indent="-304747" algn="l" defTabSz="1218987" rtl="0" eaLnBrk="1" fontAlgn="auto" latinLnBrk="0" hangingPunct="1">
              <a:lnSpc>
                <a:spcPct val="105000"/>
              </a:lnSpc>
              <a:spcBef>
                <a:spcPts val="600"/>
              </a:spcBef>
              <a:spcAft>
                <a:spcPts val="600"/>
              </a:spcAft>
              <a:buClr>
                <a:srgbClr val="F2B254"/>
              </a:buClr>
              <a:buSzPct val="100000"/>
              <a:buFont typeface="Wingdings" panose="05000000000000000000" pitchFamily="2" charset="2"/>
              <a:buChar char="§"/>
              <a:tabLst/>
              <a:defRPr/>
            </a:pPr>
            <a:endParaRPr kumimoji="0" lang="en-US" sz="255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4295934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4" name="Title 3"/>
          <p:cNvSpPr>
            <a:spLocks noGrp="1"/>
          </p:cNvSpPr>
          <p:nvPr>
            <p:ph type="title"/>
          </p:nvPr>
        </p:nvSpPr>
        <p:spPr/>
        <p:txBody>
          <a:bodyPr/>
          <a:lstStyle/>
          <a:p>
            <a:r>
              <a:rPr lang="en-US" dirty="0"/>
              <a:t>String Commands</a:t>
            </a:r>
          </a:p>
        </p:txBody>
      </p:sp>
      <p:sp>
        <p:nvSpPr>
          <p:cNvPr id="5"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Assigns a string value in a key</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GET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dirty="0"/>
              <a: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MGET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[keys]</a:t>
            </a:r>
            <a:endParaRPr lang="en-US" sz="2400" dirty="0"/>
          </a:p>
          <a:p>
            <a:pPr lvl="1">
              <a:lnSpc>
                <a:spcPct val="110000"/>
              </a:lnSpc>
            </a:pPr>
            <a:r>
              <a:rPr lang="en-US" sz="2250" dirty="0"/>
              <a:t>Returns the value by key / keys</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INCR</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dirty="0"/>
              <a: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DECR</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Increments / decrements a key</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STRLEN</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Returns the length of a string</a:t>
            </a:r>
          </a:p>
        </p:txBody>
      </p:sp>
      <p:sp>
        <p:nvSpPr>
          <p:cNvPr id="7" name="Rectangle 6"/>
          <p:cNvSpPr>
            <a:spLocks noChangeArrowheads="1"/>
          </p:cNvSpPr>
          <p:nvPr/>
        </p:nvSpPr>
        <p:spPr bwMode="auto">
          <a:xfrm>
            <a:off x="4457700" y="961611"/>
            <a:ext cx="1943100" cy="415498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SET name "hi"</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OK</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"hi"</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SET name abc</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OK</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"abc"</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(nil)</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endPar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alibri"/>
              <a:ea typeface=""/>
              <a:cs typeface="Consolas" pitchFamily="49" charset="0"/>
            </a:endParaRPr>
          </a:p>
        </p:txBody>
      </p:sp>
      <p:sp>
        <p:nvSpPr>
          <p:cNvPr id="9" name="Rectangle 8"/>
          <p:cNvSpPr>
            <a:spLocks noChangeArrowheads="1"/>
          </p:cNvSpPr>
          <p:nvPr/>
        </p:nvSpPr>
        <p:spPr bwMode="auto">
          <a:xfrm>
            <a:off x="6603144" y="968782"/>
            <a:ext cx="2140807" cy="38549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SET a 1234</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OK</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INCR 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1235</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"12345"</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MGET a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 "1235"</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 "asdda"</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STRLEN 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4</a:t>
            </a:r>
          </a:p>
        </p:txBody>
      </p:sp>
    </p:spTree>
    <p:extLst>
      <p:ext uri="{BB962C8B-B14F-4D97-AF65-F5344CB8AC3E}">
        <p14:creationId xmlns:p14="http://schemas.microsoft.com/office/powerpoint/2010/main" val="490931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4" name="Title 3"/>
          <p:cNvSpPr>
            <a:spLocks noGrp="1"/>
          </p:cNvSpPr>
          <p:nvPr>
            <p:ph type="title"/>
          </p:nvPr>
        </p:nvSpPr>
        <p:spPr/>
        <p:txBody>
          <a:bodyPr/>
          <a:lstStyle/>
          <a:p>
            <a:r>
              <a:rPr lang="en-US" dirty="0"/>
              <a:t>Working with Keys</a:t>
            </a:r>
          </a:p>
        </p:txBody>
      </p:sp>
      <p:sp>
        <p:nvSpPr>
          <p:cNvPr id="5"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EXISTS</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Checks whether a key exists</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TYPE</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Returns the type of a key</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DEL</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Deletes a key</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EXPIRE</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[t]</a:t>
            </a:r>
            <a:endParaRPr lang="en-US" sz="2400" dirty="0"/>
          </a:p>
          <a:p>
            <a:pPr lvl="1">
              <a:lnSpc>
                <a:spcPct val="110000"/>
              </a:lnSpc>
            </a:pPr>
            <a:r>
              <a:rPr lang="en-US" sz="2250" dirty="0"/>
              <a:t>Deletes a key after </a:t>
            </a:r>
            <a:r>
              <a:rPr lang="en-US" sz="2250" b="1" dirty="0">
                <a:solidFill>
                  <a:schemeClr val="tx2">
                    <a:lumMod val="75000"/>
                  </a:schemeClr>
                </a:solidFill>
                <a:latin typeface="Consolas" panose="020B0609020204030204" pitchFamily="49" charset="0"/>
                <a:cs typeface="Consolas" panose="020B0609020204030204" pitchFamily="49" charset="0"/>
              </a:rPr>
              <a:t>t</a:t>
            </a:r>
            <a:r>
              <a:rPr lang="en-US" sz="2250" dirty="0"/>
              <a:t> seconds</a:t>
            </a:r>
            <a:endParaRPr lang="en-US" dirty="0"/>
          </a:p>
          <a:p>
            <a:pPr lvl="1">
              <a:lnSpc>
                <a:spcPct val="110000"/>
              </a:lnSpc>
            </a:pPr>
            <a:endParaRPr lang="en-US" dirty="0"/>
          </a:p>
        </p:txBody>
      </p:sp>
      <p:sp>
        <p:nvSpPr>
          <p:cNvPr id="7" name="Rectangle 6"/>
          <p:cNvSpPr>
            <a:spLocks noChangeArrowheads="1"/>
          </p:cNvSpPr>
          <p:nvPr/>
        </p:nvSpPr>
        <p:spPr bwMode="auto">
          <a:xfrm>
            <a:off x="4514850" y="1143001"/>
            <a:ext cx="1943100" cy="355481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SET count 5</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OK</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TYPE count</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string</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EXISTS count</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DEL count</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EXISTS count</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0</a:t>
            </a:r>
          </a:p>
        </p:txBody>
      </p:sp>
      <p:sp>
        <p:nvSpPr>
          <p:cNvPr id="9" name="Rectangle 8"/>
          <p:cNvSpPr>
            <a:spLocks noChangeArrowheads="1"/>
          </p:cNvSpPr>
          <p:nvPr/>
        </p:nvSpPr>
        <p:spPr bwMode="auto">
          <a:xfrm>
            <a:off x="6774594" y="1143001"/>
            <a:ext cx="1855057" cy="355481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SET a 1234</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OK</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GET 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"1234"</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EXPIRE a 5</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EXISTS 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EXISTS 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0</a:t>
            </a:r>
          </a:p>
        </p:txBody>
      </p:sp>
    </p:spTree>
    <p:extLst>
      <p:ext uri="{BB962C8B-B14F-4D97-AF65-F5344CB8AC3E}">
        <p14:creationId xmlns:p14="http://schemas.microsoft.com/office/powerpoint/2010/main" val="29870792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4" name="Title 3"/>
          <p:cNvSpPr>
            <a:spLocks noGrp="1"/>
          </p:cNvSpPr>
          <p:nvPr>
            <p:ph type="title"/>
          </p:nvPr>
        </p:nvSpPr>
        <p:spPr/>
        <p:txBody>
          <a:bodyPr/>
          <a:lstStyle/>
          <a:p>
            <a:r>
              <a:rPr lang="en-US" dirty="0"/>
              <a:t>Working with Hashes (Hash Tables)</a:t>
            </a:r>
          </a:p>
        </p:txBody>
      </p:sp>
      <p:sp>
        <p:nvSpPr>
          <p:cNvPr id="8"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HSET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[field]</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Assigns a value for given field</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HKEYS</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Returns the fields (keys) is in a hash</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HGET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[field]</a:t>
            </a:r>
            <a:endParaRPr lang="en-US" sz="2400" dirty="0"/>
          </a:p>
          <a:p>
            <a:pPr lvl="1">
              <a:lnSpc>
                <a:spcPct val="110000"/>
              </a:lnSpc>
            </a:pPr>
            <a:r>
              <a:rPr lang="en-US" sz="2250" dirty="0"/>
              <a:t>Returns a value by fields from a hash</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HDEL</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[field]</a:t>
            </a:r>
            <a:endParaRPr lang="en-US" sz="2400" dirty="0"/>
          </a:p>
          <a:p>
            <a:pPr lvl="1">
              <a:lnSpc>
                <a:spcPct val="110000"/>
              </a:lnSpc>
            </a:pPr>
            <a:r>
              <a:rPr lang="en-US" sz="2250" dirty="0"/>
              <a:t>Deletes a fields from a hash</a:t>
            </a:r>
          </a:p>
        </p:txBody>
      </p:sp>
      <p:sp>
        <p:nvSpPr>
          <p:cNvPr id="9" name="Rectangle 8"/>
          <p:cNvSpPr>
            <a:spLocks noChangeArrowheads="1"/>
          </p:cNvSpPr>
          <p:nvPr/>
        </p:nvSpPr>
        <p:spPr bwMode="auto">
          <a:xfrm>
            <a:off x="5314950" y="968782"/>
            <a:ext cx="3257550" cy="38549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HSET user name "peter"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HSET user age 23</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HKEYS user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 "name"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 "age"</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HGET user age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"23"</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HDEL user age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p:txBody>
      </p:sp>
    </p:spTree>
    <p:extLst>
      <p:ext uri="{BB962C8B-B14F-4D97-AF65-F5344CB8AC3E}">
        <p14:creationId xmlns:p14="http://schemas.microsoft.com/office/powerpoint/2010/main" val="2143921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(I) </a:t>
            </a:r>
            <a:r>
              <a:rPr lang="en-US" sz="2000" dirty="0"/>
              <a:t>(https://</a:t>
            </a:r>
            <a:r>
              <a:rPr lang="en-US" sz="2000" dirty="0" err="1"/>
              <a:t>en.wikipedia.org</a:t>
            </a:r>
            <a:r>
              <a:rPr lang="en-US" sz="2000" dirty="0"/>
              <a:t>/wiki/NoSQL)</a:t>
            </a:r>
          </a:p>
        </p:txBody>
      </p:sp>
      <p:sp>
        <p:nvSpPr>
          <p:cNvPr id="3" name="Content Placeholder 2"/>
          <p:cNvSpPr>
            <a:spLocks noGrp="1"/>
          </p:cNvSpPr>
          <p:nvPr>
            <p:ph sz="half" idx="1"/>
          </p:nvPr>
        </p:nvSpPr>
        <p:spPr/>
        <p:txBody>
          <a:bodyPr>
            <a:normAutofit fontScale="85000" lnSpcReduction="20000"/>
          </a:bodyPr>
          <a:lstStyle/>
          <a:p>
            <a:pPr marL="0" indent="0">
              <a:lnSpc>
                <a:spcPct val="120000"/>
              </a:lnSpc>
              <a:spcBef>
                <a:spcPts val="0"/>
              </a:spcBef>
              <a:buNone/>
            </a:pPr>
            <a:r>
              <a:rPr lang="en-US" dirty="0">
                <a:solidFill>
                  <a:srgbClr val="FF0000"/>
                </a:solidFill>
              </a:rPr>
              <a:t>“Many NoSQL stores compromise </a:t>
            </a:r>
            <a:r>
              <a:rPr lang="en-US" dirty="0">
                <a:solidFill>
                  <a:srgbClr val="FF0000"/>
                </a:solidFill>
                <a:hlinkClick r:id="rId2" tooltip="Consistency (database systems)"/>
              </a:rPr>
              <a:t>consistency</a:t>
            </a:r>
            <a:r>
              <a:rPr lang="en-US" dirty="0"/>
              <a:t> (in the sense of the </a:t>
            </a:r>
            <a:r>
              <a:rPr lang="en-US" dirty="0">
                <a:hlinkClick r:id="rId3" tooltip="CAP theorem"/>
              </a:rPr>
              <a:t>CAP theorem</a:t>
            </a:r>
            <a:r>
              <a:rPr lang="en-US" dirty="0"/>
              <a:t>) in favor of availability, partition tolerance, and speed. Barriers to the greater adoption of NoSQL stores include the use of low-level query languages (instead of SQL, for instance the lack of ability to perform ad-hoc joins across tables), lack of standardized interfaces, and huge previous investments in existing relational databases.</a:t>
            </a:r>
            <a:r>
              <a:rPr lang="en-US" baseline="30000" dirty="0">
                <a:hlinkClick r:id="rId4"/>
              </a:rPr>
              <a:t>[10]</a:t>
            </a:r>
            <a:r>
              <a:rPr lang="en-US" dirty="0"/>
              <a:t> Most NoSQL stores lack true </a:t>
            </a:r>
            <a:r>
              <a:rPr lang="en-US" dirty="0">
                <a:hlinkClick r:id="rId5" tooltip="ACID"/>
              </a:rPr>
              <a:t>ACID</a:t>
            </a:r>
            <a:r>
              <a:rPr lang="en-US" dirty="0"/>
              <a:t> transactions, </a:t>
            </a:r>
            <a:r>
              <a:rPr lang="mr-IN" dirty="0"/>
              <a:t>…</a:t>
            </a:r>
            <a:r>
              <a:rPr lang="en-US" dirty="0"/>
              <a:t> </a:t>
            </a:r>
            <a:r>
              <a:rPr lang="mr-IN" dirty="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solidFill>
                  <a:srgbClr val="FF0000"/>
                </a:solidFill>
              </a:rPr>
              <a:t>Instead, most NoSQL databases offer a concept of "eventual consistency" in which database changes are propagated to all nodes "eventually" (typically within milliseconds) so queries for data might not return updated data immediately or might </a:t>
            </a:r>
            <a:r>
              <a:rPr lang="en-US" dirty="0"/>
              <a:t>result in reading data that is not accurate, a problem known as stale reads.</a:t>
            </a:r>
            <a:r>
              <a:rPr lang="en-US" baseline="30000" dirty="0">
                <a:hlinkClick r:id="rId6"/>
              </a:rPr>
              <a:t>[11]</a:t>
            </a:r>
            <a:r>
              <a:rPr lang="en-US" dirty="0"/>
              <a:t> Additionally, some NoSQL systems may exhibit lost writes and other forms of </a:t>
            </a:r>
            <a:r>
              <a:rPr lang="en-US" dirty="0">
                <a:hlinkClick r:id="rId7" tooltip="Data loss"/>
              </a:rPr>
              <a:t>data loss</a:t>
            </a:r>
            <a:r>
              <a:rPr lang="en-US" dirty="0"/>
              <a:t>.</a:t>
            </a:r>
            <a:r>
              <a:rPr lang="en-US" baseline="30000" dirty="0">
                <a:hlinkClick r:id="rId8"/>
              </a:rPr>
              <a:t>[12]</a:t>
            </a:r>
            <a:r>
              <a:rPr lang="en-US" dirty="0"/>
              <a:t> Fortunately, some NoSQL systems provide concepts such as </a:t>
            </a:r>
            <a:r>
              <a:rPr lang="en-US" dirty="0">
                <a:hlinkClick r:id="rId9" tooltip="Write-ahead logging"/>
              </a:rPr>
              <a:t>write-ahead logging</a:t>
            </a:r>
            <a:r>
              <a:rPr lang="en-US" dirty="0"/>
              <a:t> to avoid data loss.</a:t>
            </a:r>
            <a:r>
              <a:rPr lang="en-US" baseline="30000" dirty="0">
                <a:hlinkClick r:id="rId10"/>
              </a:rPr>
              <a:t>[13]</a:t>
            </a:r>
            <a:r>
              <a:rPr lang="en-US" dirty="0"/>
              <a:t> For </a:t>
            </a:r>
            <a:r>
              <a:rPr lang="en-US" dirty="0">
                <a:hlinkClick r:id="rId11" tooltip="Distributed transaction processing"/>
              </a:rPr>
              <a:t>distributed transaction processing</a:t>
            </a:r>
            <a:r>
              <a:rPr lang="en-US" dirty="0"/>
              <a:t> across multiple databases, data consistency is an even bigger challenge that is difficult for both NoSQL and relational databases. Even current relational databases "do not allow referential integrity constraints to span databases."</a:t>
            </a:r>
            <a:r>
              <a:rPr lang="en-US" baseline="30000" dirty="0">
                <a:hlinkClick r:id="rId12"/>
              </a:rPr>
              <a:t>[14]</a:t>
            </a:r>
            <a:r>
              <a:rPr lang="en-US" dirty="0"/>
              <a:t> </a:t>
            </a:r>
          </a:p>
        </p:txBody>
      </p:sp>
    </p:spTree>
    <p:extLst>
      <p:ext uri="{BB962C8B-B14F-4D97-AF65-F5344CB8AC3E}">
        <p14:creationId xmlns:p14="http://schemas.microsoft.com/office/powerpoint/2010/main" val="388370306"/>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50</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4" name="Title 3"/>
          <p:cNvSpPr>
            <a:spLocks noGrp="1"/>
          </p:cNvSpPr>
          <p:nvPr>
            <p:ph type="title"/>
          </p:nvPr>
        </p:nvSpPr>
        <p:spPr/>
        <p:txBody>
          <a:bodyPr/>
          <a:lstStyle/>
          <a:p>
            <a:r>
              <a:rPr lang="en-US" dirty="0"/>
              <a:t>Working with Lists</a:t>
            </a:r>
          </a:p>
        </p:txBody>
      </p:sp>
      <p:sp>
        <p:nvSpPr>
          <p:cNvPr id="8"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RPUSH</a:t>
            </a:r>
            <a:r>
              <a:rPr lang="en-US" sz="2400" b="1" dirty="0">
                <a:solidFill>
                  <a:schemeClr val="tx2">
                    <a:lumMod val="75000"/>
                  </a:schemeClr>
                </a:solidFill>
                <a:cs typeface="Consolas" panose="020B0609020204030204" pitchFamily="49" charset="0"/>
              </a:rPr>
              <a:t> </a:t>
            </a:r>
            <a:r>
              <a:rPr lang="en-US" sz="2400" dirty="0"/>
              <a: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LPUSH</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[list]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Appends / prepend an value to a list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LINDEX</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[list]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[index]</a:t>
            </a:r>
            <a:endParaRPr lang="en-US" sz="2400" dirty="0"/>
          </a:p>
          <a:p>
            <a:pPr lvl="1">
              <a:lnSpc>
                <a:spcPct val="110000"/>
              </a:lnSpc>
            </a:pPr>
            <a:r>
              <a:rPr lang="en-US" sz="2250" dirty="0"/>
              <a:t>Returns a value given index in a list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LLEN</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[list]</a:t>
            </a:r>
            <a:endParaRPr lang="en-US" sz="2400" dirty="0"/>
          </a:p>
          <a:p>
            <a:pPr lvl="1">
              <a:lnSpc>
                <a:spcPct val="110000"/>
              </a:lnSpc>
            </a:pPr>
            <a:r>
              <a:rPr lang="en-US" sz="2250" dirty="0"/>
              <a:t>Returns the length of a list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LRANGE</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[list]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[start]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[count]</a:t>
            </a:r>
            <a:endParaRPr lang="en-US" sz="2400" dirty="0"/>
          </a:p>
          <a:p>
            <a:pPr lvl="1">
              <a:lnSpc>
                <a:spcPct val="110000"/>
              </a:lnSpc>
            </a:pPr>
            <a:r>
              <a:rPr lang="en-US" sz="2250" dirty="0"/>
              <a:t>Returns a sub-list (range of values)</a:t>
            </a:r>
          </a:p>
          <a:p>
            <a:pPr lvl="1">
              <a:lnSpc>
                <a:spcPct val="110000"/>
              </a:lnSpc>
            </a:pPr>
            <a:endParaRPr lang="en-US" sz="2100" dirty="0"/>
          </a:p>
        </p:txBody>
      </p:sp>
      <p:sp>
        <p:nvSpPr>
          <p:cNvPr id="9" name="Rectangle 8"/>
          <p:cNvSpPr>
            <a:spLocks noChangeArrowheads="1"/>
          </p:cNvSpPr>
          <p:nvPr/>
        </p:nvSpPr>
        <p:spPr bwMode="auto">
          <a:xfrm>
            <a:off x="5314950" y="968782"/>
            <a:ext cx="3257550" cy="38549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RPUSH names "peter"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LPUSH names Nakov</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LINDEX names 0</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"Nakov"</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LLEN names</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2</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LRANGE names 0 100</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 "Nakov"</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 "peter"</a:t>
            </a:r>
          </a:p>
        </p:txBody>
      </p:sp>
    </p:spTree>
    <p:extLst>
      <p:ext uri="{BB962C8B-B14F-4D97-AF65-F5344CB8AC3E}">
        <p14:creationId xmlns:p14="http://schemas.microsoft.com/office/powerpoint/2010/main" val="41522534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51</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4" name="Title 3"/>
          <p:cNvSpPr>
            <a:spLocks noGrp="1"/>
          </p:cNvSpPr>
          <p:nvPr>
            <p:ph type="title"/>
          </p:nvPr>
        </p:nvSpPr>
        <p:spPr/>
        <p:txBody>
          <a:bodyPr/>
          <a:lstStyle/>
          <a:p>
            <a:r>
              <a:rPr lang="en-US" dirty="0"/>
              <a:t>Working with Sets</a:t>
            </a:r>
          </a:p>
        </p:txBody>
      </p:sp>
      <p:sp>
        <p:nvSpPr>
          <p:cNvPr id="8"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SADD</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Appends a value to a set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SMEMBERS</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[set]</a:t>
            </a:r>
            <a:endParaRPr lang="en-US" sz="2400" dirty="0"/>
          </a:p>
          <a:p>
            <a:pPr lvl="1">
              <a:lnSpc>
                <a:spcPct val="110000"/>
              </a:lnSpc>
            </a:pPr>
            <a:r>
              <a:rPr lang="en-US" sz="2250" dirty="0"/>
              <a:t>Returns the values from a set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SREM</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Deletes a value form a set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SCARD</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[set]</a:t>
            </a:r>
            <a:endParaRPr lang="en-US" sz="2400" dirty="0"/>
          </a:p>
          <a:p>
            <a:pPr lvl="1">
              <a:lnSpc>
                <a:spcPct val="110000"/>
              </a:lnSpc>
            </a:pPr>
            <a:r>
              <a:rPr lang="en-US" sz="2250" dirty="0"/>
              <a:t>Returns the stack size (items count)</a:t>
            </a:r>
            <a:endParaRPr lang="en-US" sz="2100" dirty="0"/>
          </a:p>
        </p:txBody>
      </p:sp>
      <p:sp>
        <p:nvSpPr>
          <p:cNvPr id="9" name="Rectangle 8"/>
          <p:cNvSpPr>
            <a:spLocks noChangeArrowheads="1"/>
          </p:cNvSpPr>
          <p:nvPr/>
        </p:nvSpPr>
        <p:spPr bwMode="auto">
          <a:xfrm>
            <a:off x="5143500" y="968782"/>
            <a:ext cx="3257550" cy="38549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SADD users "peter"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SADD users "peter"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0</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SADD users maria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SMEMBERS users</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 "peter"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 "maria"</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SREM users maria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p:txBody>
      </p:sp>
    </p:spTree>
    <p:extLst>
      <p:ext uri="{BB962C8B-B14F-4D97-AF65-F5344CB8AC3E}">
        <p14:creationId xmlns:p14="http://schemas.microsoft.com/office/powerpoint/2010/main" val="3972570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52</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4" name="Title 3"/>
          <p:cNvSpPr>
            <a:spLocks noGrp="1"/>
          </p:cNvSpPr>
          <p:nvPr>
            <p:ph type="title"/>
          </p:nvPr>
        </p:nvSpPr>
        <p:spPr/>
        <p:txBody>
          <a:bodyPr/>
          <a:lstStyle/>
          <a:p>
            <a:r>
              <a:rPr lang="en-US" dirty="0"/>
              <a:t>Working with Sorted Sets</a:t>
            </a:r>
          </a:p>
        </p:txBody>
      </p:sp>
      <p:sp>
        <p:nvSpPr>
          <p:cNvPr id="8" name="Content Placeholder 2"/>
          <p:cNvSpPr>
            <a:spLocks noGrp="1"/>
          </p:cNvSpPr>
          <p:nvPr>
            <p:ph idx="1"/>
          </p:nvPr>
        </p:nvSpPr>
        <p:spPr>
          <a:xfrm>
            <a:off x="144001" y="4457700"/>
            <a:ext cx="8853617" cy="583407"/>
          </a:xfrm>
        </p:spPr>
        <p:txBody>
          <a:bodyPr>
            <a:normAutofit/>
          </a:bodyPr>
          <a:lstStyle/>
          <a:p>
            <a:pPr>
              <a:lnSpc>
                <a:spcPct val="110000"/>
              </a:lnSpc>
            </a:pPr>
            <a:r>
              <a:rPr lang="en-US" dirty="0"/>
              <a:t>Learn more at </a:t>
            </a:r>
            <a:r>
              <a:rPr lang="en-US" dirty="0">
                <a:hlinkClick r:id="rId2"/>
              </a:rPr>
              <a:t>http://redis.io/commands#sorted_set</a:t>
            </a:r>
            <a:endParaRPr lang="en-US" dirty="0"/>
          </a:p>
        </p:txBody>
      </p:sp>
      <p:sp>
        <p:nvSpPr>
          <p:cNvPr id="9" name="Rectangle 8"/>
          <p:cNvSpPr>
            <a:spLocks noChangeArrowheads="1"/>
          </p:cNvSpPr>
          <p:nvPr/>
        </p:nvSpPr>
        <p:spPr bwMode="auto">
          <a:xfrm>
            <a:off x="647551" y="869931"/>
            <a:ext cx="7753499" cy="343940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ZADD myzset 1 "one"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ZADD myzset 1 "uno"</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ZADD myzset 2 "two" 3 "three"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2</a:t>
            </a:r>
          </a:p>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ZRANGE myzset 0 -1 WITHSCORES</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 "one"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 "1"</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a:t>
            </a:r>
          </a:p>
        </p:txBody>
      </p:sp>
    </p:spTree>
    <p:extLst>
      <p:ext uri="{BB962C8B-B14F-4D97-AF65-F5344CB8AC3E}">
        <p14:creationId xmlns:p14="http://schemas.microsoft.com/office/powerpoint/2010/main" val="28437599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8" name="Content Placeholder 2"/>
          <p:cNvSpPr>
            <a:spLocks noGrp="1"/>
          </p:cNvSpPr>
          <p:nvPr>
            <p:ph idx="1"/>
          </p:nvPr>
        </p:nvSpPr>
        <p:spPr/>
        <p:txBody>
          <a:bodyPr>
            <a:normAutofit lnSpcReduction="10000"/>
          </a:bodyPr>
          <a:lstStyle/>
          <a:p>
            <a:pPr>
              <a:lnSpc>
                <a:spcPct val="110000"/>
              </a:lnSpc>
            </a:pPr>
            <a:r>
              <a:rPr lang="en-US" dirty="0"/>
              <a:t>First user subscribes to certain channel "</a:t>
            </a:r>
            <a:r>
              <a:rPr lang="en-US" b="1" dirty="0">
                <a:solidFill>
                  <a:schemeClr val="tx2">
                    <a:lumMod val="75000"/>
                  </a:schemeClr>
                </a:solidFill>
                <a:latin typeface="Consolas" panose="020B0609020204030204" pitchFamily="49" charset="0"/>
                <a:cs typeface="Consolas" panose="020B0609020204030204" pitchFamily="49" charset="0"/>
              </a:rPr>
              <a:t>news</a:t>
            </a:r>
            <a:r>
              <a:rPr lang="en-US" dirty="0"/>
              <a:t>"</a:t>
            </a:r>
          </a:p>
          <a:p>
            <a:pPr>
              <a:lnSpc>
                <a:spcPct val="110000"/>
              </a:lnSpc>
            </a:pPr>
            <a:endParaRPr lang="en-US" dirty="0"/>
          </a:p>
          <a:p>
            <a:pPr>
              <a:lnSpc>
                <a:spcPct val="110000"/>
              </a:lnSpc>
            </a:pPr>
            <a:endParaRPr lang="en-US" dirty="0"/>
          </a:p>
          <a:p>
            <a:pPr>
              <a:lnSpc>
                <a:spcPct val="110000"/>
              </a:lnSpc>
            </a:pPr>
            <a:endParaRPr lang="en-US" dirty="0"/>
          </a:p>
          <a:p>
            <a:pPr>
              <a:lnSpc>
                <a:spcPct val="110000"/>
              </a:lnSpc>
            </a:pPr>
            <a:r>
              <a:rPr lang="en-US" dirty="0"/>
              <a:t>Another user sends messages to the same channel "</a:t>
            </a:r>
            <a:r>
              <a:rPr lang="en-US" b="1" dirty="0">
                <a:solidFill>
                  <a:schemeClr val="tx2">
                    <a:lumMod val="75000"/>
                  </a:schemeClr>
                </a:solidFill>
                <a:latin typeface="Consolas" panose="020B0609020204030204" pitchFamily="49" charset="0"/>
                <a:cs typeface="Consolas" panose="020B0609020204030204" pitchFamily="49" charset="0"/>
              </a:rPr>
              <a:t>news</a:t>
            </a:r>
            <a:r>
              <a:rPr lang="en-US" dirty="0"/>
              <a:t>"</a:t>
            </a:r>
          </a:p>
          <a:p>
            <a:pPr lvl="1">
              <a:lnSpc>
                <a:spcPct val="110000"/>
              </a:lnSpc>
            </a:pPr>
            <a:endParaRPr lang="en-US" dirty="0"/>
          </a:p>
          <a:p>
            <a:pPr lvl="1">
              <a:lnSpc>
                <a:spcPct val="110000"/>
              </a:lnSpc>
            </a:pPr>
            <a:endParaRPr lang="en-US" dirty="0"/>
          </a:p>
          <a:p>
            <a:pPr>
              <a:lnSpc>
                <a:spcPct val="110000"/>
              </a:lnSpc>
            </a:pPr>
            <a:r>
              <a:rPr lang="en-US" dirty="0"/>
              <a:t>Learn more at</a:t>
            </a:r>
            <a:r>
              <a:rPr lang="bg-BG" dirty="0"/>
              <a:t> </a:t>
            </a:r>
            <a:r>
              <a:rPr lang="en-US" dirty="0">
                <a:hlinkClick r:id="rId2"/>
              </a:rPr>
              <a:t>http://redis.io/commands#pubsub</a:t>
            </a:r>
            <a:endParaRPr lang="en-US" dirty="0"/>
          </a:p>
        </p:txBody>
      </p:sp>
      <p:sp>
        <p:nvSpPr>
          <p:cNvPr id="4" name="Title 3"/>
          <p:cNvSpPr>
            <a:spLocks noGrp="1"/>
          </p:cNvSpPr>
          <p:nvPr>
            <p:ph type="title"/>
          </p:nvPr>
        </p:nvSpPr>
        <p:spPr/>
        <p:txBody>
          <a:bodyPr/>
          <a:lstStyle/>
          <a:p>
            <a:r>
              <a:rPr lang="en-US" dirty="0"/>
              <a:t>Publish / Subscribe Commands</a:t>
            </a:r>
          </a:p>
        </p:txBody>
      </p:sp>
      <p:sp>
        <p:nvSpPr>
          <p:cNvPr id="9" name="Rectangle 8"/>
          <p:cNvSpPr>
            <a:spLocks noChangeArrowheads="1"/>
          </p:cNvSpPr>
          <p:nvPr/>
        </p:nvSpPr>
        <p:spPr bwMode="auto">
          <a:xfrm>
            <a:off x="647551" y="1473622"/>
            <a:ext cx="7753499" cy="129266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SUBSCRIBE news</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1) "subscribe"</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2) "news"</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3) (integer) 1</a:t>
            </a:r>
          </a:p>
        </p:txBody>
      </p:sp>
      <p:sp>
        <p:nvSpPr>
          <p:cNvPr id="6" name="Rectangle 5"/>
          <p:cNvSpPr>
            <a:spLocks noChangeArrowheads="1"/>
          </p:cNvSpPr>
          <p:nvPr/>
        </p:nvSpPr>
        <p:spPr bwMode="auto">
          <a:xfrm>
            <a:off x="658467" y="3502536"/>
            <a:ext cx="7753499" cy="6924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90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PUBLISH news "hello"</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rPr>
              <a:t>(integer) 1</a:t>
            </a:r>
          </a:p>
        </p:txBody>
      </p:sp>
    </p:spTree>
    <p:extLst>
      <p:ext uri="{BB962C8B-B14F-4D97-AF65-F5344CB8AC3E}">
        <p14:creationId xmlns:p14="http://schemas.microsoft.com/office/powerpoint/2010/main" val="28667260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54</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3" name="Content Placeholder 2"/>
          <p:cNvSpPr>
            <a:spLocks noGrp="1"/>
          </p:cNvSpPr>
          <p:nvPr>
            <p:ph idx="1"/>
          </p:nvPr>
        </p:nvSpPr>
        <p:spPr/>
        <p:txBody>
          <a:bodyPr/>
          <a:lstStyle/>
          <a:p>
            <a:r>
              <a:rPr lang="en-US" dirty="0"/>
              <a:t>Special naming can help using Redis as database</a:t>
            </a:r>
          </a:p>
        </p:txBody>
      </p:sp>
      <p:sp>
        <p:nvSpPr>
          <p:cNvPr id="4" name="Title 3"/>
          <p:cNvSpPr>
            <a:spLocks noGrp="1"/>
          </p:cNvSpPr>
          <p:nvPr>
            <p:ph type="title"/>
          </p:nvPr>
        </p:nvSpPr>
        <p:spPr/>
        <p:txBody>
          <a:bodyPr/>
          <a:lstStyle/>
          <a:p>
            <a:r>
              <a:rPr lang="en-US" dirty="0"/>
              <a:t>Using </a:t>
            </a:r>
            <a:r>
              <a:rPr lang="en-US" noProof="1"/>
              <a:t>Redis</a:t>
            </a:r>
            <a:r>
              <a:rPr lang="en-US" dirty="0"/>
              <a:t> as a Database</a:t>
            </a:r>
          </a:p>
        </p:txBody>
      </p:sp>
      <p:sp>
        <p:nvSpPr>
          <p:cNvPr id="5" name="Rectangle 4"/>
          <p:cNvSpPr>
            <a:spLocks noChangeArrowheads="1"/>
          </p:cNvSpPr>
          <p:nvPr/>
        </p:nvSpPr>
        <p:spPr bwMode="auto">
          <a:xfrm>
            <a:off x="476101" y="1615291"/>
            <a:ext cx="8096399" cy="309315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SADD users:names peter</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HSET users:peter name "Peter Petrov"</a:t>
            </a:r>
            <a:endPar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endParaRP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HSET users:peter email "pp@gmail.com"</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endPar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endParaRP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SADD users:names maria</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HSET users:maria name "Maria Ivanova"</a:t>
            </a:r>
            <a:endParaRPr kumimoji="0" lang="en-US" sz="195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itchFamily="49" charset="0"/>
              <a:ea typeface=""/>
              <a:cs typeface="Consolas" pitchFamily="49" charset="0"/>
            </a:endParaRP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HSET users:maria email "maria@yahoo.com"</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endPar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endParaRP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SMEMBERS users:names</a:t>
            </a:r>
          </a:p>
          <a:p>
            <a:pPr marL="0" marR="0" lvl="0" indent="0" algn="l" defTabSz="914240" rtl="0" eaLnBrk="0" fontAlgn="auto" latinLnBrk="0" hangingPunct="0">
              <a:lnSpc>
                <a:spcPct val="100000"/>
              </a:lnSpc>
              <a:spcBef>
                <a:spcPts val="0"/>
              </a:spcBef>
              <a:spcAft>
                <a:spcPts val="0"/>
              </a:spcAft>
              <a:buClr>
                <a:srgbClr val="A19574">
                  <a:lumMod val="40000"/>
                  <a:lumOff val="60000"/>
                </a:srgbClr>
              </a:buClr>
              <a:buSzPct val="70000"/>
              <a:buFontTx/>
              <a:buNone/>
              <a:tabLst/>
              <a:defRPr/>
            </a:pPr>
            <a:r>
              <a:rPr kumimoji="0" lang="en-US" sz="1950" b="1" i="0" u="none" strike="noStrike" kern="1200" cap="none" spc="0" normalizeH="0" baseline="0" noProof="1">
                <a:ln>
                  <a:noFill/>
                </a:ln>
                <a:solidFill>
                  <a:srgbClr val="FBEEDC"/>
                </a:solidFill>
                <a:effectLst>
                  <a:outerShdw blurRad="38100" dist="38100" dir="2700000" algn="tl">
                    <a:srgbClr val="000000">
                      <a:alpha val="43137"/>
                    </a:srgbClr>
                  </a:outerShdw>
                </a:effectLst>
                <a:uLnTx/>
                <a:uFillTx/>
                <a:latin typeface="Consolas" pitchFamily="49" charset="0"/>
                <a:ea typeface=""/>
                <a:cs typeface="Consolas" pitchFamily="49" charset="0"/>
              </a:rPr>
              <a:t>HGETALL users:peter</a:t>
            </a:r>
          </a:p>
        </p:txBody>
      </p:sp>
      <p:sp>
        <p:nvSpPr>
          <p:cNvPr id="6" name="AutoShape 7"/>
          <p:cNvSpPr>
            <a:spLocks noChangeArrowheads="1"/>
          </p:cNvSpPr>
          <p:nvPr/>
        </p:nvSpPr>
        <p:spPr bwMode="auto">
          <a:xfrm>
            <a:off x="4229100" y="1344321"/>
            <a:ext cx="2645569" cy="402790"/>
          </a:xfrm>
          <a:prstGeom prst="wedgeRoundRectCallout">
            <a:avLst>
              <a:gd name="adj1" fmla="val -65731"/>
              <a:gd name="adj2" fmla="val 5655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Add a user "</a:t>
            </a: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anose="020B0609020204030204" pitchFamily="49" charset="0"/>
                <a:ea typeface="+mn-ea"/>
                <a:cs typeface="Consolas" panose="020B0609020204030204" pitchFamily="49" charset="0"/>
              </a:rPr>
              <a:t>peter</a:t>
            </a: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a:t>
            </a:r>
          </a:p>
        </p:txBody>
      </p:sp>
      <p:sp>
        <p:nvSpPr>
          <p:cNvPr id="7" name="AutoShape 7"/>
          <p:cNvSpPr>
            <a:spLocks noChangeArrowheads="1"/>
          </p:cNvSpPr>
          <p:nvPr/>
        </p:nvSpPr>
        <p:spPr bwMode="auto">
          <a:xfrm>
            <a:off x="6118017" y="2862407"/>
            <a:ext cx="2645569" cy="514350"/>
          </a:xfrm>
          <a:prstGeom prst="wedgeRoundRectCallout">
            <a:avLst>
              <a:gd name="adj1" fmla="val -64228"/>
              <a:gd name="adj2" fmla="val 3916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Add a user "</a:t>
            </a: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anose="020B0609020204030204" pitchFamily="49" charset="0"/>
                <a:ea typeface="+mn-ea"/>
                <a:cs typeface="Consolas" panose="020B0609020204030204" pitchFamily="49" charset="0"/>
              </a:rPr>
              <a:t>maria</a:t>
            </a: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a:t>
            </a:r>
          </a:p>
        </p:txBody>
      </p:sp>
      <p:sp>
        <p:nvSpPr>
          <p:cNvPr id="8" name="AutoShape 7"/>
          <p:cNvSpPr>
            <a:spLocks noChangeArrowheads="1"/>
          </p:cNvSpPr>
          <p:nvPr/>
        </p:nvSpPr>
        <p:spPr bwMode="auto">
          <a:xfrm>
            <a:off x="5943600" y="1874152"/>
            <a:ext cx="2819985" cy="853760"/>
          </a:xfrm>
          <a:prstGeom prst="wedgeRoundRectCallout">
            <a:avLst>
              <a:gd name="adj1" fmla="val -63078"/>
              <a:gd name="adj2" fmla="val -1832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Use "</a:t>
            </a: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anose="020B0609020204030204" pitchFamily="49" charset="0"/>
                <a:ea typeface="+mn-ea"/>
                <a:cs typeface="Consolas" panose="020B0609020204030204" pitchFamily="49" charset="0"/>
              </a:rPr>
              <a:t>users:peter</a:t>
            </a: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 as key to hold user data</a:t>
            </a:r>
          </a:p>
        </p:txBody>
      </p:sp>
      <p:sp>
        <p:nvSpPr>
          <p:cNvPr id="9" name="AutoShape 7"/>
          <p:cNvSpPr>
            <a:spLocks noChangeArrowheads="1"/>
          </p:cNvSpPr>
          <p:nvPr/>
        </p:nvSpPr>
        <p:spPr bwMode="auto">
          <a:xfrm>
            <a:off x="3734401" y="3829050"/>
            <a:ext cx="1866299" cy="361892"/>
          </a:xfrm>
          <a:prstGeom prst="wedgeRoundRectCallout">
            <a:avLst>
              <a:gd name="adj1" fmla="val -68051"/>
              <a:gd name="adj2" fmla="val 41703"/>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List all users</a:t>
            </a:r>
          </a:p>
        </p:txBody>
      </p:sp>
      <p:sp>
        <p:nvSpPr>
          <p:cNvPr id="10" name="AutoShape 7"/>
          <p:cNvSpPr>
            <a:spLocks noChangeArrowheads="1"/>
          </p:cNvSpPr>
          <p:nvPr/>
        </p:nvSpPr>
        <p:spPr bwMode="auto">
          <a:xfrm>
            <a:off x="3734401" y="4326006"/>
            <a:ext cx="2209199" cy="641745"/>
          </a:xfrm>
          <a:prstGeom prst="wedgeRoundRectCallout">
            <a:avLst>
              <a:gd name="adj1" fmla="val -70301"/>
              <a:gd name="adj2" fmla="val -2179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List all properties for user "</a:t>
            </a:r>
            <a:r>
              <a:rPr kumimoji="0" lang="en-US" sz="2100" b="1" i="0" u="none" strike="noStrike" kern="1200" cap="none" spc="0" normalizeH="0" baseline="0" noProof="1">
                <a:ln>
                  <a:noFill/>
                </a:ln>
                <a:solidFill>
                  <a:srgbClr val="FBEEC9">
                    <a:lumMod val="75000"/>
                  </a:srgbClr>
                </a:solidFill>
                <a:effectLst>
                  <a:outerShdw blurRad="38100" dist="38100" dir="2700000" algn="tl">
                    <a:srgbClr val="000000">
                      <a:alpha val="43137"/>
                    </a:srgbClr>
                  </a:outerShdw>
                </a:effectLst>
                <a:uLnTx/>
                <a:uFillTx/>
                <a:latin typeface="Consolas" panose="020B0609020204030204" pitchFamily="49" charset="0"/>
                <a:ea typeface="+mn-ea"/>
                <a:cs typeface="Consolas" panose="020B0609020204030204" pitchFamily="49" charset="0"/>
              </a:rPr>
              <a:t>peter</a:t>
            </a:r>
            <a:r>
              <a:rPr kumimoji="0" lang="en-US" sz="21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Calibri"/>
                <a:ea typeface="+mn-ea"/>
                <a:cs typeface="+mn-cs"/>
              </a:rPr>
              <a:t>"</a:t>
            </a:r>
          </a:p>
        </p:txBody>
      </p:sp>
    </p:spTree>
    <p:extLst>
      <p:ext uri="{BB962C8B-B14F-4D97-AF65-F5344CB8AC3E}">
        <p14:creationId xmlns:p14="http://schemas.microsoft.com/office/powerpoint/2010/main" val="31054967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014DD1E-5D91-48A3-AD6D-45FBA980D106}" type="slidenum">
              <a:rPr kumimoji="0" lang="en-US" sz="750" b="0" i="0" u="none" strike="noStrike" kern="1200" cap="none" spc="0" normalizeH="0" baseline="0" noProof="0" smtClean="0">
                <a:ln>
                  <a:noFill/>
                </a:ln>
                <a:solidFill>
                  <a:prstClr val="white">
                    <a:tint val="75000"/>
                  </a:prstClr>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55</a:t>
            </a:fld>
            <a:endParaRPr kumimoji="0" lang="en-US" sz="750" b="0" i="0" u="none" strike="noStrike" kern="1200" cap="none" spc="0" normalizeH="0" baseline="0" noProof="0" dirty="0">
              <a:ln>
                <a:noFill/>
              </a:ln>
              <a:solidFill>
                <a:prstClr val="white">
                  <a:tint val="75000"/>
                </a:prstClr>
              </a:solidFill>
              <a:effectLst/>
              <a:uLnTx/>
              <a:uFillTx/>
              <a:latin typeface="Calibri" charset="0"/>
              <a:ea typeface="ＭＳ Ｐゴシック" charset="-128"/>
              <a:cs typeface="+mn-cs"/>
            </a:endParaRPr>
          </a:p>
        </p:txBody>
      </p:sp>
      <p:sp>
        <p:nvSpPr>
          <p:cNvPr id="5" name="Content Placeholder 4"/>
          <p:cNvSpPr>
            <a:spLocks noGrp="1"/>
          </p:cNvSpPr>
          <p:nvPr>
            <p:ph idx="1"/>
          </p:nvPr>
        </p:nvSpPr>
        <p:spPr>
          <a:xfrm>
            <a:off x="144000" y="863341"/>
            <a:ext cx="8853616" cy="4177766"/>
          </a:xfrm>
        </p:spPr>
        <p:txBody>
          <a:bodyPr>
            <a:noAutofit/>
          </a:bodyPr>
          <a:lstStyle/>
          <a:p>
            <a:pPr marL="333375" indent="-333375">
              <a:lnSpc>
                <a:spcPct val="100000"/>
              </a:lnSpc>
              <a:buFontTx/>
              <a:buAutoNum type="arabicPeriod"/>
            </a:pPr>
            <a:r>
              <a:rPr lang="en-GB" dirty="0"/>
              <a:t>Redis is ultra-fast in-memory data store</a:t>
            </a:r>
          </a:p>
          <a:p>
            <a:pPr marL="571460" lvl="1" indent="-342900">
              <a:lnSpc>
                <a:spcPct val="100000"/>
              </a:lnSpc>
            </a:pPr>
            <a:r>
              <a:rPr lang="en-GB" dirty="0"/>
              <a:t>Not a database, used along with databases</a:t>
            </a:r>
          </a:p>
          <a:p>
            <a:pPr marL="333375" indent="-333375">
              <a:lnSpc>
                <a:spcPct val="100000"/>
              </a:lnSpc>
              <a:buFontTx/>
              <a:buAutoNum type="arabicPeriod"/>
            </a:pPr>
            <a:r>
              <a:rPr lang="en-GB" dirty="0"/>
              <a:t>Supports strings, numbers, lists, hashes,</a:t>
            </a:r>
            <a:br>
              <a:rPr lang="en-GB" dirty="0"/>
            </a:br>
            <a:r>
              <a:rPr lang="en-GB" dirty="0"/>
              <a:t>sets, sorted sets, publish / subscribe</a:t>
            </a:r>
            <a:br>
              <a:rPr lang="en-GB" dirty="0"/>
            </a:br>
            <a:r>
              <a:rPr lang="en-GB" dirty="0"/>
              <a:t>messaging</a:t>
            </a:r>
          </a:p>
          <a:p>
            <a:pPr marL="333375" indent="-333375">
              <a:lnSpc>
                <a:spcPct val="100000"/>
              </a:lnSpc>
              <a:buFontTx/>
              <a:buAutoNum type="arabicPeriod"/>
            </a:pPr>
            <a:r>
              <a:rPr lang="en-GB" dirty="0"/>
              <a:t>Used for caching / simple apps</a:t>
            </a:r>
            <a:endParaRPr lang="en-US" dirty="0"/>
          </a:p>
        </p:txBody>
      </p:sp>
      <p:sp>
        <p:nvSpPr>
          <p:cNvPr id="4" name="Title 3"/>
          <p:cNvSpPr>
            <a:spLocks noGrp="1"/>
          </p:cNvSpPr>
          <p:nvPr>
            <p:ph type="title"/>
          </p:nvPr>
        </p:nvSpPr>
        <p:spPr/>
        <p:txBody>
          <a:bodyPr>
            <a:normAutofit/>
          </a:bodyPr>
          <a:lstStyle/>
          <a:p>
            <a:r>
              <a:rPr lang="en-US" dirty="0"/>
              <a:t>Summary</a:t>
            </a:r>
          </a:p>
        </p:txBody>
      </p:sp>
      <p:pic>
        <p:nvPicPr>
          <p:cNvPr id="11" name="Picture 4" descr="D:\_WORK PROJECTS\Nakov\Presentation Slides Design\Question Summary Slide\Store\minions summary cop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7950" y="1151429"/>
            <a:ext cx="1828800" cy="1828800"/>
          </a:xfrm>
          <a:prstGeom prst="rect">
            <a:avLst/>
          </a:prstGeom>
          <a:noFill/>
        </p:spPr>
      </p:pic>
      <p:grpSp>
        <p:nvGrpSpPr>
          <p:cNvPr id="7" name="Group 6"/>
          <p:cNvGrpSpPr/>
          <p:nvPr/>
        </p:nvGrpSpPr>
        <p:grpSpPr>
          <a:xfrm>
            <a:off x="6233110" y="3429000"/>
            <a:ext cx="2311490" cy="1221094"/>
            <a:chOff x="998778" y="2709000"/>
            <a:chExt cx="7687634" cy="3510730"/>
          </a:xfrm>
        </p:grpSpPr>
        <p:pic>
          <p:nvPicPr>
            <p:cNvPr id="8" name="Picture 4"/>
            <p:cNvPicPr>
              <a:picLocks noChangeAspect="1" noChangeArrowheads="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98778" y="2709000"/>
              <a:ext cx="7687634" cy="3510730"/>
            </a:xfrm>
            <a:prstGeom prst="rect">
              <a:avLst/>
            </a:prstGeom>
            <a:ln>
              <a:noFill/>
            </a:ln>
            <a:effectLst>
              <a:softEdge rad="112500"/>
            </a:effectLst>
          </p:spPr>
        </p:pic>
        <p:sp>
          <p:nvSpPr>
            <p:cNvPr id="10" name="TextBox 9"/>
            <p:cNvSpPr txBox="1"/>
            <p:nvPr/>
          </p:nvSpPr>
          <p:spPr>
            <a:xfrm rot="21361232">
              <a:off x="1603866" y="3732944"/>
              <a:ext cx="6576452" cy="1327851"/>
            </a:xfrm>
            <a:prstGeom prst="rect">
              <a:avLst/>
            </a:prstGeom>
            <a:noFill/>
          </p:spPr>
          <p:txBody>
            <a:bodyPr wrap="none" rtlCol="0">
              <a:prstTxWarp prst="textCascadeUp">
                <a:avLst/>
              </a:prstTxWarp>
              <a:spAutoFit/>
            </a:bodyPr>
            <a:lstStyle/>
            <a:p>
              <a:pPr marL="0" marR="0" lvl="0" indent="0" algn="l" defTabSz="914240" rtl="0" eaLnBrk="1" fontAlgn="auto" latinLnBrk="0" hangingPunct="1">
                <a:lnSpc>
                  <a:spcPct val="100000"/>
                </a:lnSpc>
                <a:spcBef>
                  <a:spcPts val="0"/>
                </a:spcBef>
                <a:spcAft>
                  <a:spcPts val="0"/>
                </a:spcAft>
                <a:buClrTx/>
                <a:buSzTx/>
                <a:buFontTx/>
                <a:buNone/>
                <a:tabLst/>
                <a:defRPr/>
              </a:pPr>
              <a:r>
                <a:rPr kumimoji="0" lang="en-US" sz="8025" b="1" i="0" u="none" strike="noStrike" kern="1200" cap="none" spc="0" normalizeH="0" baseline="0" noProof="0" dirty="0">
                  <a:ln w="3175">
                    <a:solidFill>
                      <a:srgbClr val="FFFFFF">
                        <a:alpha val="50000"/>
                      </a:srgbClr>
                    </a:solidFill>
                    <a:prstDash val="solid"/>
                  </a:ln>
                  <a:solidFill>
                    <a:srgbClr val="F0A22E">
                      <a:lumMod val="40000"/>
                      <a:lumOff val="60000"/>
                      <a:alpha val="49804"/>
                    </a:srgbClr>
                  </a:solidFill>
                  <a:effectLst>
                    <a:outerShdw blurRad="88900" sx="102000" sy="102000" algn="ctr" rotWithShape="0">
                      <a:prstClr val="black"/>
                    </a:outerShdw>
                  </a:effectLst>
                  <a:uLnTx/>
                  <a:uFillTx/>
                  <a:latin typeface="Calibri"/>
                  <a:ea typeface=""/>
                  <a:cs typeface="+mn-cs"/>
                </a:rPr>
                <a:t>Databases</a:t>
              </a:r>
            </a:p>
          </p:txBody>
        </p:sp>
      </p:grpSp>
    </p:spTree>
    <p:extLst>
      <p:ext uri="{BB962C8B-B14F-4D97-AF65-F5344CB8AC3E}">
        <p14:creationId xmlns:p14="http://schemas.microsoft.com/office/powerpoint/2010/main" val="15200408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err="1">
                <a:ln>
                  <a:noFill/>
                </a:ln>
                <a:solidFill>
                  <a:prstClr val="white"/>
                </a:solidFill>
                <a:effectLst/>
                <a:uLnTx/>
                <a:uFillTx/>
                <a:latin typeface="Calibri" charset="0"/>
                <a:ea typeface="ＭＳ Ｐゴシック" charset="-128"/>
                <a:cs typeface="+mn-cs"/>
              </a:rPr>
              <a:t>DynamoDB</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56</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12  --   No SQL</a:t>
            </a:r>
          </a:p>
        </p:txBody>
      </p:sp>
    </p:spTree>
    <p:extLst>
      <p:ext uri="{BB962C8B-B14F-4D97-AF65-F5344CB8AC3E}">
        <p14:creationId xmlns:p14="http://schemas.microsoft.com/office/powerpoint/2010/main" val="23919543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DynamoDB</a:t>
            </a:r>
            <a:r>
              <a:rPr lang="en-US" dirty="0"/>
              <a:t> Data Model</a:t>
            </a:r>
          </a:p>
        </p:txBody>
      </p:sp>
      <p:pic>
        <p:nvPicPr>
          <p:cNvPr id="4" name="Picture 3"/>
          <p:cNvPicPr>
            <a:picLocks noChangeAspect="1"/>
          </p:cNvPicPr>
          <p:nvPr/>
        </p:nvPicPr>
        <p:blipFill>
          <a:blip r:embed="rId2"/>
          <a:stretch>
            <a:fillRect/>
          </a:stretch>
        </p:blipFill>
        <p:spPr>
          <a:xfrm>
            <a:off x="381000" y="514350"/>
            <a:ext cx="7252962" cy="4136095"/>
          </a:xfrm>
          <a:prstGeom prst="rect">
            <a:avLst/>
          </a:prstGeom>
        </p:spPr>
      </p:pic>
      <p:sp>
        <p:nvSpPr>
          <p:cNvPr id="5" name="Rectangle 4"/>
          <p:cNvSpPr/>
          <p:nvPr/>
        </p:nvSpPr>
        <p:spPr>
          <a:xfrm>
            <a:off x="3124200" y="514350"/>
            <a:ext cx="5486400" cy="646331"/>
          </a:xfrm>
          <a:prstGeom prst="rect">
            <a:avLst/>
          </a:prstGeom>
          <a:solidFill>
            <a:schemeClr val="bg1"/>
          </a:solid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www.slideshare.net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AmazonWebServices</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/introduction-to-amazon-dynamodb-73191648</a:t>
            </a:r>
          </a:p>
        </p:txBody>
      </p:sp>
    </p:spTree>
    <p:extLst>
      <p:ext uri="{BB962C8B-B14F-4D97-AF65-F5344CB8AC3E}">
        <p14:creationId xmlns:p14="http://schemas.microsoft.com/office/powerpoint/2010/main" val="1219645912"/>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DynamoDB</a:t>
            </a:r>
            <a:r>
              <a:rPr lang="en-US" dirty="0"/>
              <a:t> Data Model</a:t>
            </a:r>
          </a:p>
        </p:txBody>
      </p:sp>
      <p:pic>
        <p:nvPicPr>
          <p:cNvPr id="3" name="Picture 2"/>
          <p:cNvPicPr>
            <a:picLocks noChangeAspect="1"/>
          </p:cNvPicPr>
          <p:nvPr/>
        </p:nvPicPr>
        <p:blipFill>
          <a:blip r:embed="rId2"/>
          <a:stretch>
            <a:fillRect/>
          </a:stretch>
        </p:blipFill>
        <p:spPr>
          <a:xfrm>
            <a:off x="533400" y="590550"/>
            <a:ext cx="7312058" cy="4019649"/>
          </a:xfrm>
          <a:prstGeom prst="rect">
            <a:avLst/>
          </a:prstGeom>
        </p:spPr>
      </p:pic>
    </p:spTree>
    <p:extLst>
      <p:ext uri="{BB962C8B-B14F-4D97-AF65-F5344CB8AC3E}">
        <p14:creationId xmlns:p14="http://schemas.microsoft.com/office/powerpoint/2010/main" val="3868546771"/>
      </p:ext>
    </p:extLst>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DynamoDB</a:t>
            </a:r>
            <a:endParaRPr lang="en-US" dirty="0"/>
          </a:p>
        </p:txBody>
      </p:sp>
      <p:pic>
        <p:nvPicPr>
          <p:cNvPr id="4" name="Picture 3"/>
          <p:cNvPicPr>
            <a:picLocks noChangeAspect="1"/>
          </p:cNvPicPr>
          <p:nvPr/>
        </p:nvPicPr>
        <p:blipFill>
          <a:blip r:embed="rId2"/>
          <a:stretch>
            <a:fillRect/>
          </a:stretch>
        </p:blipFill>
        <p:spPr>
          <a:xfrm>
            <a:off x="381000" y="514350"/>
            <a:ext cx="7327300" cy="4114800"/>
          </a:xfrm>
          <a:prstGeom prst="rect">
            <a:avLst/>
          </a:prstGeom>
        </p:spPr>
      </p:pic>
    </p:spTree>
    <p:extLst>
      <p:ext uri="{BB962C8B-B14F-4D97-AF65-F5344CB8AC3E}">
        <p14:creationId xmlns:p14="http://schemas.microsoft.com/office/powerpoint/2010/main" val="1650903876"/>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371600" y="590550"/>
            <a:ext cx="5115913" cy="3831971"/>
          </a:xfrm>
          <a:prstGeom prst="rect">
            <a:avLst/>
          </a:prstGeom>
          <a:ln>
            <a:solidFill>
              <a:schemeClr val="accent1"/>
            </a:solidFill>
          </a:ln>
        </p:spPr>
      </p:pic>
    </p:spTree>
    <p:extLst>
      <p:ext uri="{BB962C8B-B14F-4D97-AF65-F5344CB8AC3E}">
        <p14:creationId xmlns:p14="http://schemas.microsoft.com/office/powerpoint/2010/main" val="68128157"/>
      </p:ext>
    </p:extLst>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DynamoDB</a:t>
            </a:r>
            <a:r>
              <a:rPr lang="en-US" dirty="0"/>
              <a:t> Hashing</a:t>
            </a:r>
          </a:p>
        </p:txBody>
      </p:sp>
      <p:pic>
        <p:nvPicPr>
          <p:cNvPr id="4" name="Picture 3"/>
          <p:cNvPicPr>
            <a:picLocks noChangeAspect="1"/>
          </p:cNvPicPr>
          <p:nvPr/>
        </p:nvPicPr>
        <p:blipFill>
          <a:blip r:embed="rId2"/>
          <a:stretch>
            <a:fillRect/>
          </a:stretch>
        </p:blipFill>
        <p:spPr>
          <a:xfrm>
            <a:off x="1219200" y="590550"/>
            <a:ext cx="5861109" cy="4128193"/>
          </a:xfrm>
          <a:prstGeom prst="rect">
            <a:avLst/>
          </a:prstGeom>
        </p:spPr>
      </p:pic>
    </p:spTree>
    <p:extLst>
      <p:ext uri="{BB962C8B-B14F-4D97-AF65-F5344CB8AC3E}">
        <p14:creationId xmlns:p14="http://schemas.microsoft.com/office/powerpoint/2010/main" val="300514914"/>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 to Scalability</a:t>
            </a:r>
          </a:p>
        </p:txBody>
      </p:sp>
      <p:pic>
        <p:nvPicPr>
          <p:cNvPr id="3" name="Picture 2"/>
          <p:cNvPicPr>
            <a:picLocks noChangeAspect="1"/>
          </p:cNvPicPr>
          <p:nvPr/>
        </p:nvPicPr>
        <p:blipFill>
          <a:blip r:embed="rId2"/>
          <a:stretch>
            <a:fillRect/>
          </a:stretch>
        </p:blipFill>
        <p:spPr>
          <a:xfrm>
            <a:off x="838200" y="590550"/>
            <a:ext cx="7315200" cy="4096823"/>
          </a:xfrm>
          <a:prstGeom prst="rect">
            <a:avLst/>
          </a:prstGeom>
        </p:spPr>
      </p:pic>
    </p:spTree>
    <p:extLst>
      <p:ext uri="{BB962C8B-B14F-4D97-AF65-F5344CB8AC3E}">
        <p14:creationId xmlns:p14="http://schemas.microsoft.com/office/powerpoint/2010/main" val="1860129971"/>
      </p:ext>
    </p:extLst>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 Nothing Architecture</a:t>
            </a:r>
          </a:p>
        </p:txBody>
      </p:sp>
      <p:pic>
        <p:nvPicPr>
          <p:cNvPr id="4" name="Picture 3"/>
          <p:cNvPicPr>
            <a:picLocks noChangeAspect="1"/>
          </p:cNvPicPr>
          <p:nvPr/>
        </p:nvPicPr>
        <p:blipFill>
          <a:blip r:embed="rId2"/>
          <a:stretch>
            <a:fillRect/>
          </a:stretch>
        </p:blipFill>
        <p:spPr>
          <a:xfrm>
            <a:off x="1143000" y="438150"/>
            <a:ext cx="5635220" cy="4230832"/>
          </a:xfrm>
          <a:prstGeom prst="rect">
            <a:avLst/>
          </a:prstGeom>
        </p:spPr>
      </p:pic>
    </p:spTree>
    <p:extLst>
      <p:ext uri="{BB962C8B-B14F-4D97-AF65-F5344CB8AC3E}">
        <p14:creationId xmlns:p14="http://schemas.microsoft.com/office/powerpoint/2010/main" val="2217618677"/>
      </p:ext>
    </p:extLst>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Code</a:t>
            </a:r>
          </a:p>
        </p:txBody>
      </p:sp>
      <p:pic>
        <p:nvPicPr>
          <p:cNvPr id="4" name="Picture 3"/>
          <p:cNvPicPr>
            <a:picLocks noChangeAspect="1"/>
          </p:cNvPicPr>
          <p:nvPr/>
        </p:nvPicPr>
        <p:blipFill>
          <a:blip r:embed="rId2"/>
          <a:stretch>
            <a:fillRect/>
          </a:stretch>
        </p:blipFill>
        <p:spPr>
          <a:xfrm>
            <a:off x="245097" y="2463800"/>
            <a:ext cx="3506367" cy="2178050"/>
          </a:xfrm>
          <a:prstGeom prst="rect">
            <a:avLst/>
          </a:prstGeom>
        </p:spPr>
      </p:pic>
      <p:pic>
        <p:nvPicPr>
          <p:cNvPr id="5" name="Picture 4"/>
          <p:cNvPicPr>
            <a:picLocks noChangeAspect="1"/>
          </p:cNvPicPr>
          <p:nvPr/>
        </p:nvPicPr>
        <p:blipFill>
          <a:blip r:embed="rId3"/>
          <a:stretch>
            <a:fillRect/>
          </a:stretch>
        </p:blipFill>
        <p:spPr>
          <a:xfrm>
            <a:off x="2743200" y="88900"/>
            <a:ext cx="3501843" cy="2374900"/>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5562600" y="1047750"/>
            <a:ext cx="3279062" cy="3562350"/>
          </a:xfrm>
          <a:prstGeom prst="rect">
            <a:avLst/>
          </a:prstGeom>
          <a:ln>
            <a:solidFill>
              <a:schemeClr val="tx1"/>
            </a:solidFill>
          </a:ln>
        </p:spPr>
      </p:pic>
    </p:spTree>
    <p:extLst>
      <p:ext uri="{BB962C8B-B14F-4D97-AF65-F5344CB8AC3E}">
        <p14:creationId xmlns:p14="http://schemas.microsoft.com/office/powerpoint/2010/main" val="424256689"/>
      </p:ext>
    </p:extLst>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Code</a:t>
            </a:r>
          </a:p>
        </p:txBody>
      </p:sp>
      <p:pic>
        <p:nvPicPr>
          <p:cNvPr id="3" name="Picture 2"/>
          <p:cNvPicPr>
            <a:picLocks noChangeAspect="1"/>
          </p:cNvPicPr>
          <p:nvPr/>
        </p:nvPicPr>
        <p:blipFill>
          <a:blip r:embed="rId2"/>
          <a:stretch>
            <a:fillRect/>
          </a:stretch>
        </p:blipFill>
        <p:spPr>
          <a:xfrm>
            <a:off x="152400" y="895350"/>
            <a:ext cx="3193205" cy="3035300"/>
          </a:xfrm>
          <a:prstGeom prst="rect">
            <a:avLst/>
          </a:prstGeom>
        </p:spPr>
      </p:pic>
      <p:pic>
        <p:nvPicPr>
          <p:cNvPr id="8" name="Picture 7"/>
          <p:cNvPicPr>
            <a:picLocks noChangeAspect="1"/>
          </p:cNvPicPr>
          <p:nvPr/>
        </p:nvPicPr>
        <p:blipFill>
          <a:blip r:embed="rId3"/>
          <a:stretch>
            <a:fillRect/>
          </a:stretch>
        </p:blipFill>
        <p:spPr>
          <a:xfrm>
            <a:off x="4343400" y="133350"/>
            <a:ext cx="3939457" cy="4518025"/>
          </a:xfrm>
          <a:prstGeom prst="rect">
            <a:avLst/>
          </a:prstGeom>
        </p:spPr>
      </p:pic>
    </p:spTree>
    <p:extLst>
      <p:ext uri="{BB962C8B-B14F-4D97-AF65-F5344CB8AC3E}">
        <p14:creationId xmlns:p14="http://schemas.microsoft.com/office/powerpoint/2010/main" val="146698027"/>
      </p:ext>
    </p:extLst>
  </p:cSld>
  <p:clrMapOvr>
    <a:masterClrMapping/>
  </p:clrMapOvr>
  <p:transition spd="med">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29200" y="0"/>
            <a:ext cx="4185372" cy="4552950"/>
          </a:xfrm>
          <a:prstGeom prst="rect">
            <a:avLst/>
          </a:prstGeom>
        </p:spPr>
      </p:pic>
      <p:sp>
        <p:nvSpPr>
          <p:cNvPr id="2" name="Title 1"/>
          <p:cNvSpPr>
            <a:spLocks noGrp="1"/>
          </p:cNvSpPr>
          <p:nvPr>
            <p:ph type="title"/>
          </p:nvPr>
        </p:nvSpPr>
        <p:spPr/>
        <p:txBody>
          <a:bodyPr/>
          <a:lstStyle/>
          <a:p>
            <a:r>
              <a:rPr lang="en-US" dirty="0" err="1"/>
              <a:t>DynamoDB</a:t>
            </a:r>
            <a:r>
              <a:rPr lang="en-US" dirty="0"/>
              <a:t> Summary</a:t>
            </a:r>
          </a:p>
        </p:txBody>
      </p:sp>
      <p:sp>
        <p:nvSpPr>
          <p:cNvPr id="3" name="Content Placeholder 2"/>
          <p:cNvSpPr>
            <a:spLocks noGrp="1"/>
          </p:cNvSpPr>
          <p:nvPr>
            <p:ph sz="half" idx="1"/>
          </p:nvPr>
        </p:nvSpPr>
        <p:spPr>
          <a:xfrm>
            <a:off x="228600" y="590550"/>
            <a:ext cx="5181600" cy="3924694"/>
          </a:xfrm>
        </p:spPr>
        <p:txBody>
          <a:bodyPr/>
          <a:lstStyle/>
          <a:p>
            <a:r>
              <a:rPr lang="en-US" dirty="0"/>
              <a:t>Achieves much greater scalability and performance than RDBMs</a:t>
            </a:r>
          </a:p>
          <a:p>
            <a:r>
              <a:rPr lang="en-US" dirty="0"/>
              <a:t>Does not support some RDBMs capabilities:</a:t>
            </a:r>
          </a:p>
          <a:p>
            <a:pPr lvl="1"/>
            <a:r>
              <a:rPr lang="en-US" dirty="0"/>
              <a:t>Referential integrity.</a:t>
            </a:r>
          </a:p>
          <a:p>
            <a:pPr lvl="1"/>
            <a:r>
              <a:rPr lang="en-US" dirty="0"/>
              <a:t>JOIN</a:t>
            </a:r>
          </a:p>
          <a:p>
            <a:pPr lvl="1"/>
            <a:r>
              <a:rPr lang="en-US" dirty="0"/>
              <a:t>Queries limited to key fields.</a:t>
            </a:r>
          </a:p>
          <a:p>
            <a:pPr lvl="1"/>
            <a:r>
              <a:rPr lang="en-US" dirty="0"/>
              <a:t>Non-key field queries are always scans.</a:t>
            </a:r>
          </a:p>
          <a:p>
            <a:r>
              <a:rPr lang="en-US" dirty="0"/>
              <a:t>Data model better fit for </a:t>
            </a:r>
            <a:r>
              <a:rPr lang="en-US" i="1" dirty="0"/>
              <a:t>semi-structured</a:t>
            </a:r>
            <a:r>
              <a:rPr lang="en-US" dirty="0"/>
              <a:t> data models and good fit for JSON</a:t>
            </a:r>
          </a:p>
          <a:p>
            <a:pPr lvl="1"/>
            <a:r>
              <a:rPr lang="en-US" dirty="0"/>
              <a:t>Maps</a:t>
            </a:r>
          </a:p>
          <a:p>
            <a:pPr lvl="1"/>
            <a:r>
              <a:rPr lang="en-US" dirty="0"/>
              <a:t>Lists</a:t>
            </a:r>
          </a:p>
        </p:txBody>
      </p:sp>
    </p:spTree>
    <p:extLst>
      <p:ext uri="{BB962C8B-B14F-4D97-AF65-F5344CB8AC3E}">
        <p14:creationId xmlns:p14="http://schemas.microsoft.com/office/powerpoint/2010/main" val="3592294333"/>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Taxonomy</a:t>
            </a:r>
          </a:p>
        </p:txBody>
      </p:sp>
      <p:pic>
        <p:nvPicPr>
          <p:cNvPr id="3" name="Picture 2"/>
          <p:cNvPicPr>
            <a:picLocks noChangeAspect="1"/>
          </p:cNvPicPr>
          <p:nvPr/>
        </p:nvPicPr>
        <p:blipFill>
          <a:blip r:embed="rId2"/>
          <a:stretch>
            <a:fillRect/>
          </a:stretch>
        </p:blipFill>
        <p:spPr>
          <a:xfrm>
            <a:off x="1219200" y="514350"/>
            <a:ext cx="5623639" cy="4019404"/>
          </a:xfrm>
          <a:prstGeom prst="rect">
            <a:avLst/>
          </a:prstGeom>
        </p:spPr>
      </p:pic>
    </p:spTree>
    <p:extLst>
      <p:ext uri="{BB962C8B-B14F-4D97-AF65-F5344CB8AC3E}">
        <p14:creationId xmlns:p14="http://schemas.microsoft.com/office/powerpoint/2010/main" val="421150848"/>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Fun Site and Graph Motivation</a:t>
            </a:r>
          </a:p>
        </p:txBody>
      </p:sp>
      <p:sp>
        <p:nvSpPr>
          <p:cNvPr id="4" name="Rectangle 3">
            <a:extLst>
              <a:ext uri="{FF2B5EF4-FFF2-40B4-BE49-F238E27FC236}">
                <a16:creationId xmlns:a16="http://schemas.microsoft.com/office/drawing/2014/main" id="{0BF29206-96CA-234C-9103-9CCF1C8CD0A2}"/>
              </a:ext>
            </a:extLst>
          </p:cNvPr>
          <p:cNvSpPr/>
          <p:nvPr/>
        </p:nvSpPr>
        <p:spPr>
          <a:xfrm>
            <a:off x="26276" y="455844"/>
            <a:ext cx="9270546" cy="369332"/>
          </a:xfrm>
          <a:prstGeom prst="rect">
            <a:avLst/>
          </a:prstGeom>
        </p:spPr>
        <p:txBody>
          <a:bodyPr wrap="square">
            <a:spAutoFit/>
          </a:bodyPr>
          <a:lstStyle/>
          <a:p>
            <a:r>
              <a:rPr lang="en-US" dirty="0"/>
              <a:t>https://</a:t>
            </a:r>
            <a:r>
              <a:rPr lang="en-US" dirty="0" err="1"/>
              <a:t>medium.com</a:t>
            </a:r>
            <a:r>
              <a:rPr lang="en-US" dirty="0"/>
              <a:t>/@</a:t>
            </a:r>
            <a:r>
              <a:rPr lang="en-US" dirty="0" err="1"/>
              <a:t>jeffrey.lancaster</a:t>
            </a:r>
            <a:r>
              <a:rPr lang="en-US" dirty="0"/>
              <a:t>/32-game-of-thrones-data-visualizations-f4ab6bc978d8</a:t>
            </a:r>
          </a:p>
        </p:txBody>
      </p:sp>
      <p:pic>
        <p:nvPicPr>
          <p:cNvPr id="5" name="Picture 4">
            <a:extLst>
              <a:ext uri="{FF2B5EF4-FFF2-40B4-BE49-F238E27FC236}">
                <a16:creationId xmlns:a16="http://schemas.microsoft.com/office/drawing/2014/main" id="{DF5BFF55-AD50-A046-A785-3D455496D60E}"/>
              </a:ext>
            </a:extLst>
          </p:cNvPr>
          <p:cNvPicPr>
            <a:picLocks noChangeAspect="1"/>
          </p:cNvPicPr>
          <p:nvPr/>
        </p:nvPicPr>
        <p:blipFill>
          <a:blip r:embed="rId2"/>
          <a:stretch>
            <a:fillRect/>
          </a:stretch>
        </p:blipFill>
        <p:spPr>
          <a:xfrm>
            <a:off x="228600" y="1131491"/>
            <a:ext cx="3483864" cy="3483864"/>
          </a:xfrm>
          <a:prstGeom prst="rect">
            <a:avLst/>
          </a:prstGeom>
        </p:spPr>
      </p:pic>
      <p:pic>
        <p:nvPicPr>
          <p:cNvPr id="6" name="Picture 5">
            <a:extLst>
              <a:ext uri="{FF2B5EF4-FFF2-40B4-BE49-F238E27FC236}">
                <a16:creationId xmlns:a16="http://schemas.microsoft.com/office/drawing/2014/main" id="{6452E4E2-3BF8-E64F-B1E1-E5676BD9570E}"/>
              </a:ext>
            </a:extLst>
          </p:cNvPr>
          <p:cNvPicPr>
            <a:picLocks noChangeAspect="1"/>
          </p:cNvPicPr>
          <p:nvPr/>
        </p:nvPicPr>
        <p:blipFill>
          <a:blip r:embed="rId3"/>
          <a:stretch>
            <a:fillRect/>
          </a:stretch>
        </p:blipFill>
        <p:spPr>
          <a:xfrm>
            <a:off x="4661549" y="1281605"/>
            <a:ext cx="3672087" cy="3333750"/>
          </a:xfrm>
          <a:prstGeom prst="rect">
            <a:avLst/>
          </a:prstGeom>
        </p:spPr>
      </p:pic>
      <p:sp>
        <p:nvSpPr>
          <p:cNvPr id="7" name="TextBox 6">
            <a:extLst>
              <a:ext uri="{FF2B5EF4-FFF2-40B4-BE49-F238E27FC236}">
                <a16:creationId xmlns:a16="http://schemas.microsoft.com/office/drawing/2014/main" id="{059699C2-BEF8-E442-ADA8-ED9419621114}"/>
              </a:ext>
            </a:extLst>
          </p:cNvPr>
          <p:cNvSpPr txBox="1"/>
          <p:nvPr/>
        </p:nvSpPr>
        <p:spPr>
          <a:xfrm>
            <a:off x="583425" y="799423"/>
            <a:ext cx="7222298" cy="369332"/>
          </a:xfrm>
          <a:prstGeom prst="rect">
            <a:avLst/>
          </a:prstGeom>
          <a:noFill/>
        </p:spPr>
        <p:txBody>
          <a:bodyPr wrap="none" rtlCol="0">
            <a:spAutoFit/>
          </a:bodyPr>
          <a:lstStyle/>
          <a:p>
            <a:r>
              <a:rPr lang="en-US" dirty="0"/>
              <a:t>We will work on data analysis in Module IV, but some are inherently graphs.</a:t>
            </a:r>
          </a:p>
        </p:txBody>
      </p:sp>
    </p:spTree>
    <p:extLst>
      <p:ext uri="{BB962C8B-B14F-4D97-AF65-F5344CB8AC3E}">
        <p14:creationId xmlns:p14="http://schemas.microsoft.com/office/powerpoint/2010/main" val="1908894555"/>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CAP Theorem</a:t>
            </a:r>
            <a:endParaRPr lang="en-US" altLang="en-US" i="1" dirty="0">
              <a:solidFill>
                <a:schemeClr val="bg1"/>
              </a:solidFill>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52F42408-092F-3D4E-9F49-14CF99654DF6}" type="slidenum">
              <a:rPr lang="en-US" altLang="en-US" sz="1200" b="1">
                <a:solidFill>
                  <a:schemeClr val="bg1"/>
                </a:solidFill>
              </a:rPr>
              <a:pPr>
                <a:lnSpc>
                  <a:spcPts val="2400"/>
                </a:lnSpc>
              </a:pPr>
              <a:t>9</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(S20): </a:t>
            </a:r>
            <a:r>
              <a:rPr lang="en-US" altLang="en-US" sz="1200" i="1" dirty="0">
                <a:solidFill>
                  <a:schemeClr val="bg1"/>
                </a:solidFill>
              </a:rPr>
              <a:t>Lecture 12  -- NoSQL</a:t>
            </a:r>
          </a:p>
        </p:txBody>
      </p:sp>
    </p:spTree>
    <p:extLst>
      <p:ext uri="{BB962C8B-B14F-4D97-AF65-F5344CB8AC3E}">
        <p14:creationId xmlns:p14="http://schemas.microsoft.com/office/powerpoint/2010/main" val="608459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15259</TotalTime>
  <Words>2676</Words>
  <Application>Microsoft Macintosh PowerPoint</Application>
  <PresentationFormat>On-screen Show (16:9)</PresentationFormat>
  <Paragraphs>392</Paragraphs>
  <Slides>65</Slides>
  <Notes>12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65</vt:i4>
      </vt:variant>
    </vt:vector>
  </HeadingPairs>
  <TitlesOfParts>
    <vt:vector size="76" baseType="lpstr">
      <vt:lpstr>Arial</vt:lpstr>
      <vt:lpstr>Calibri</vt:lpstr>
      <vt:lpstr>Century Schoolbook</vt:lpstr>
      <vt:lpstr>Consolas</vt:lpstr>
      <vt:lpstr>Museo For Dell</vt:lpstr>
      <vt:lpstr>Museo Sans For Dell</vt:lpstr>
      <vt:lpstr>OpenSans</vt:lpstr>
      <vt:lpstr>Wingdings</vt:lpstr>
      <vt:lpstr>Office Theme</vt:lpstr>
      <vt:lpstr>1_Office Theme</vt:lpstr>
      <vt:lpstr>SoftUni 16x9</vt:lpstr>
      <vt:lpstr>PowerPoint Presentation</vt:lpstr>
      <vt:lpstr>PowerPoint Presentation</vt:lpstr>
      <vt:lpstr>PowerPoint Presentation</vt:lpstr>
      <vt:lpstr>Overview (I) (https://en.wikipedia.org/wiki/NoSQL)</vt:lpstr>
      <vt:lpstr>Overview (I) (https://en.wikipedia.org/wiki/NoSQL)</vt:lpstr>
      <vt:lpstr>One Taxonomy</vt:lpstr>
      <vt:lpstr>Another Taxonomy</vt:lpstr>
      <vt:lpstr>A Fun Site and Graph Motivation</vt:lpstr>
      <vt:lpstr>PowerPoint Presentation</vt:lpstr>
      <vt:lpstr>ACID</vt:lpstr>
      <vt:lpstr>CAP Theorem</vt:lpstr>
      <vt:lpstr>PowerPoint Presentation</vt:lpstr>
      <vt:lpstr>Consistency Models</vt:lpstr>
      <vt:lpstr>Eventual Consistency</vt:lpstr>
      <vt:lpstr>PowerPoint Presentation</vt:lpstr>
      <vt:lpstr>Graph Database</vt:lpstr>
      <vt:lpstr>Neo4J Graph Query</vt:lpstr>
      <vt:lpstr>Why Graph Databases?</vt:lpstr>
      <vt:lpstr>PowerPoint Presentation</vt:lpstr>
      <vt:lpstr>PowerPoint Presentation</vt:lpstr>
      <vt:lpstr>PowerPoint Presentation</vt:lpstr>
      <vt:lpstr>PowerPoint Presentation</vt:lpstr>
      <vt:lpstr>PowerPoint Presentation</vt:lpstr>
      <vt:lpstr>PowerPoint Presentation</vt:lpstr>
      <vt:lpstr>A Graph Database (Sample)</vt:lpstr>
      <vt:lpstr>Neo4J Graph Query</vt:lpstr>
      <vt:lpstr>Big Deal. That is just a JOIN.</vt:lpstr>
      <vt:lpstr>Recommend</vt:lpstr>
      <vt:lpstr>PowerPoint Presentation</vt:lpstr>
      <vt:lpstr>PowerPoint Presentation</vt:lpstr>
      <vt:lpstr>PowerPoint Presentation</vt:lpstr>
      <vt:lpstr>PowerPoint Presentation</vt:lpstr>
      <vt:lpstr>Facebook Graph API</vt:lpstr>
      <vt:lpstr>Facebook Graph API</vt:lpstr>
      <vt:lpstr>Facebook Graph API – Examples </vt:lpstr>
      <vt:lpstr>Facebook Graph API – Examples </vt:lpstr>
      <vt:lpstr>Facebook Applications</vt:lpstr>
      <vt:lpstr>PowerPoint Presentation</vt:lpstr>
      <vt:lpstr>Graph Databases</vt:lpstr>
      <vt:lpstr>PowerPoint Presentation</vt:lpstr>
      <vt:lpstr>Redis</vt:lpstr>
      <vt:lpstr>Redis</vt:lpstr>
      <vt:lpstr>What is Redis?</vt:lpstr>
      <vt:lpstr>Redis: Features</vt:lpstr>
      <vt:lpstr>Redis: Data Model</vt:lpstr>
      <vt:lpstr>Redis: Commands</vt:lpstr>
      <vt:lpstr>String Commands</vt:lpstr>
      <vt:lpstr>Working with Keys</vt:lpstr>
      <vt:lpstr>Working with Hashes (Hash Tables)</vt:lpstr>
      <vt:lpstr>Working with Lists</vt:lpstr>
      <vt:lpstr>Working with Sets</vt:lpstr>
      <vt:lpstr>Working with Sorted Sets</vt:lpstr>
      <vt:lpstr>Publish / Subscribe Commands</vt:lpstr>
      <vt:lpstr>Using Redis as a Database</vt:lpstr>
      <vt:lpstr>Summary</vt:lpstr>
      <vt:lpstr>PowerPoint Presentation</vt:lpstr>
      <vt:lpstr>DynamoDB Data Model</vt:lpstr>
      <vt:lpstr>DynamoDB Data Model</vt:lpstr>
      <vt:lpstr>DynamoDB</vt:lpstr>
      <vt:lpstr>DynamoDB Hashing</vt:lpstr>
      <vt:lpstr>Approaches to Scalability</vt:lpstr>
      <vt:lpstr>Share Nothing Architecture</vt:lpstr>
      <vt:lpstr>Sample Code</vt:lpstr>
      <vt:lpstr>Sample Code</vt:lpstr>
      <vt:lpstr>DynamoDB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Ferguson, Donald (DMNA-NYG)</cp:lastModifiedBy>
  <cp:revision>369</cp:revision>
  <cp:lastPrinted>2018-11-15T21:01:50Z</cp:lastPrinted>
  <dcterms:created xsi:type="dcterms:W3CDTF">2010-04-12T23:12:02Z</dcterms:created>
  <dcterms:modified xsi:type="dcterms:W3CDTF">2020-11-05T15:32:34Z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